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6" r:id="rId1"/>
  </p:sldMasterIdLst>
  <p:notesMasterIdLst>
    <p:notesMasterId r:id="rId17"/>
  </p:notesMasterIdLst>
  <p:handoutMasterIdLst>
    <p:handoutMasterId r:id="rId18"/>
  </p:handoutMasterIdLst>
  <p:sldIdLst>
    <p:sldId id="385" r:id="rId2"/>
    <p:sldId id="353" r:id="rId3"/>
    <p:sldId id="350" r:id="rId4"/>
    <p:sldId id="268" r:id="rId5"/>
    <p:sldId id="361" r:id="rId6"/>
    <p:sldId id="367" r:id="rId7"/>
    <p:sldId id="377" r:id="rId8"/>
    <p:sldId id="290" r:id="rId9"/>
    <p:sldId id="593" r:id="rId10"/>
    <p:sldId id="354" r:id="rId11"/>
    <p:sldId id="321" r:id="rId12"/>
    <p:sldId id="602" r:id="rId13"/>
    <p:sldId id="601" r:id="rId14"/>
    <p:sldId id="355" r:id="rId15"/>
    <p:sldId id="418" r:id="rId16"/>
  </p:sldIdLst>
  <p:sldSz cx="12192000" cy="6858000"/>
  <p:notesSz cx="6807200" cy="9939338"/>
  <p:embeddedFontLst>
    <p:embeddedFont>
      <p:font typeface="AU Passata" panose="020B0600000101010101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HY헤드라인M" panose="02030600000101010101" pitchFamily="18" charset="-127"/>
      <p:regular r:id="rId27"/>
    </p:embeddedFont>
    <p:embeddedFont>
      <p:font typeface="나눔바른고딕" panose="020B0603020101020101" pitchFamily="50" charset="-127"/>
      <p:regular r:id="rId28"/>
      <p:bold r:id="rId29"/>
    </p:embeddedFont>
    <p:embeddedFont>
      <p:font typeface="나눔스퀘어" panose="020B0600000101010101" pitchFamily="50" charset="-127"/>
      <p:regular r:id="rId30"/>
    </p:embeddedFont>
    <p:embeddedFont>
      <p:font typeface="나눔스퀘어 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휴먼모음T" panose="02030504000101010101" pitchFamily="18" charset="-127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E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50" autoAdjust="0"/>
    <p:restoredTop sz="71843" autoAdjust="0"/>
  </p:normalViewPr>
  <p:slideViewPr>
    <p:cSldViewPr snapToGrid="0">
      <p:cViewPr varScale="1">
        <p:scale>
          <a:sx n="59" d="100"/>
          <a:sy n="59" d="100"/>
        </p:scale>
        <p:origin x="78" y="299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18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0A0D727-B393-43D5-9156-39C1870842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9A91B6-7EED-4C15-807B-CEF653C495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5827" y="0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/>
          <a:lstStyle>
            <a:lvl1pPr algn="r">
              <a:defRPr sz="1200"/>
            </a:lvl1pPr>
          </a:lstStyle>
          <a:p>
            <a:fld id="{9C9C0D1E-C7EE-406F-8CBF-25074421B140}" type="datetimeFigureOut">
              <a:rPr lang="ko-KR" altLang="en-US" smtClean="0"/>
              <a:t>2023-08-28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96B2597-462F-48FE-BB4B-4C51C17CBAF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41023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C9408C-2799-4221-84F2-590451659D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5827" y="9441023"/>
            <a:ext cx="2949787" cy="498316"/>
          </a:xfrm>
          <a:prstGeom prst="rect">
            <a:avLst/>
          </a:prstGeom>
        </p:spPr>
        <p:txBody>
          <a:bodyPr vert="horz" lIns="91403" tIns="45702" rIns="91403" bIns="45702" rtlCol="0" anchor="b"/>
          <a:lstStyle>
            <a:lvl1pPr algn="r">
              <a:defRPr sz="1200"/>
            </a:lvl1pPr>
          </a:lstStyle>
          <a:p>
            <a:fld id="{DC78DBD0-72B2-483C-BEF4-2DF69B786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3711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786" cy="498693"/>
          </a:xfrm>
          <a:prstGeom prst="rect">
            <a:avLst/>
          </a:prstGeom>
        </p:spPr>
        <p:txBody>
          <a:bodyPr vert="horz" lIns="91549" tIns="45775" rIns="91549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8693"/>
          </a:xfrm>
          <a:prstGeom prst="rect">
            <a:avLst/>
          </a:prstGeom>
        </p:spPr>
        <p:txBody>
          <a:bodyPr vert="horz" lIns="91549" tIns="45775" rIns="91549" bIns="45775" rtlCol="0"/>
          <a:lstStyle>
            <a:lvl1pPr algn="r">
              <a:defRPr sz="1200"/>
            </a:lvl1pPr>
          </a:lstStyle>
          <a:p>
            <a:fld id="{E18CD65F-8177-4407-9AFC-69E38926D451}" type="datetimeFigureOut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9" tIns="45775" rIns="91549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83307"/>
            <a:ext cx="5445760" cy="3913615"/>
          </a:xfrm>
          <a:prstGeom prst="rect">
            <a:avLst/>
          </a:prstGeom>
        </p:spPr>
        <p:txBody>
          <a:bodyPr vert="horz" lIns="91549" tIns="45775" rIns="91549" bIns="45775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8"/>
            <a:ext cx="2949786" cy="498692"/>
          </a:xfrm>
          <a:prstGeom prst="rect">
            <a:avLst/>
          </a:prstGeom>
        </p:spPr>
        <p:txBody>
          <a:bodyPr vert="horz" lIns="91549" tIns="45775" rIns="91549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9" y="9440648"/>
            <a:ext cx="2949786" cy="498692"/>
          </a:xfrm>
          <a:prstGeom prst="rect">
            <a:avLst/>
          </a:prstGeom>
        </p:spPr>
        <p:txBody>
          <a:bodyPr vert="horz" lIns="91549" tIns="45775" rIns="91549" bIns="45775" rtlCol="0" anchor="b"/>
          <a:lstStyle>
            <a:lvl1pPr algn="r">
              <a:defRPr sz="1200"/>
            </a:lvl1pPr>
          </a:lstStyle>
          <a:p>
            <a:fld id="{2677C717-9CA6-4EBE-A920-877D0D6EFB8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690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3013"/>
            <a:ext cx="5962650" cy="33543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Dynamic vs. Static vs. Automatic</a:t>
            </a:r>
          </a:p>
          <a:p>
            <a:r>
              <a:rPr lang="en-US" altLang="ko-KR"/>
              <a:t>Source code vs. binary vs. design</a:t>
            </a:r>
            <a:endParaRPr lang="en-US" altLang="ko-KR" dirty="0"/>
          </a:p>
        </p:txBody>
      </p:sp>
      <p:sp>
        <p:nvSpPr>
          <p:cNvPr id="8" name="날짜 개체 틀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 altLang="ko-KR"/>
              <a:t>World Champ 2014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E4CD5-8FF1-46AE-A18E-3BB60B89DB5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346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20</a:t>
            </a:r>
            <a:r>
              <a:rPr lang="ko-KR" altLang="en-US"/>
              <a:t>일 전자신문이 단독으로 입수한 바</a:t>
            </a:r>
            <a:r>
              <a:rPr lang="en-US" altLang="ko-KR"/>
              <a:t>(BARR) </a:t>
            </a:r>
            <a:r>
              <a:rPr lang="ko-KR" altLang="en-US"/>
              <a:t>그룹의 도요타 급발진 조사보고서에 따르면</a:t>
            </a:r>
            <a:r>
              <a:rPr lang="en-US" altLang="ko-KR"/>
              <a:t>, </a:t>
            </a:r>
            <a:r>
              <a:rPr lang="ko-KR" altLang="en-US"/>
              <a:t>캠리의 엔진 스로틀 컨트롤 시스템</a:t>
            </a:r>
            <a:r>
              <a:rPr lang="en-US" altLang="ko-KR"/>
              <a:t>(ETCS)</a:t>
            </a:r>
            <a:r>
              <a:rPr lang="ko-KR" altLang="en-US"/>
              <a:t>의 </a:t>
            </a:r>
            <a:r>
              <a:rPr lang="en-US" altLang="ko-KR"/>
              <a:t>SW </a:t>
            </a:r>
            <a:r>
              <a:rPr lang="ko-KR" altLang="en-US"/>
              <a:t>결함이 급발진을 일으켰다</a:t>
            </a:r>
            <a:r>
              <a:rPr lang="en-US" altLang="ko-KR"/>
              <a:t>. </a:t>
            </a:r>
            <a:r>
              <a:rPr lang="ko-KR" altLang="en-US"/>
              <a:t>보고서는 </a:t>
            </a:r>
            <a:r>
              <a:rPr lang="en-US" altLang="ko-KR"/>
              <a:t>ETCS </a:t>
            </a:r>
            <a:r>
              <a:rPr lang="ko-KR" altLang="en-US"/>
              <a:t>전자제어장치</a:t>
            </a:r>
            <a:r>
              <a:rPr lang="en-US" altLang="ko-KR"/>
              <a:t>(ECU)</a:t>
            </a:r>
            <a:r>
              <a:rPr lang="ko-KR" altLang="en-US"/>
              <a:t>에 내장된 </a:t>
            </a:r>
            <a:r>
              <a:rPr lang="en-US" altLang="ko-KR"/>
              <a:t>SW</a:t>
            </a:r>
            <a:r>
              <a:rPr lang="ko-KR" altLang="en-US"/>
              <a:t>에 오류</a:t>
            </a:r>
            <a:r>
              <a:rPr lang="en-US" altLang="ko-KR"/>
              <a:t>(</a:t>
            </a:r>
            <a:r>
              <a:rPr lang="ko-KR" altLang="en-US"/>
              <a:t>버그</a:t>
            </a:r>
            <a:r>
              <a:rPr lang="en-US" altLang="ko-KR"/>
              <a:t>)</a:t>
            </a:r>
            <a:r>
              <a:rPr lang="ko-KR" altLang="en-US"/>
              <a:t>가 있었고</a:t>
            </a:r>
            <a:r>
              <a:rPr lang="en-US" altLang="ko-KR"/>
              <a:t>, </a:t>
            </a:r>
            <a:r>
              <a:rPr lang="ko-KR" altLang="en-US"/>
              <a:t>오류가 있더라도 이를 커버해주는 방어수단</a:t>
            </a:r>
            <a:r>
              <a:rPr lang="en-US" altLang="ko-KR"/>
              <a:t>(fail safes)</a:t>
            </a:r>
            <a:r>
              <a:rPr lang="ko-KR" altLang="en-US"/>
              <a:t>도 작동하지 않았다고 지적했다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바 그룹의 조사보고서는 지난해 </a:t>
            </a:r>
            <a:r>
              <a:rPr lang="en-US" altLang="ko-KR"/>
              <a:t>10</a:t>
            </a:r>
            <a:r>
              <a:rPr lang="ko-KR" altLang="en-US"/>
              <a:t>월 미국 오클라호마주 급발진 소송에서 도요타가 패소하는데 결정적 역할을 한 것으로 전해졌다</a:t>
            </a:r>
            <a:r>
              <a:rPr lang="en-US" altLang="ko-KR"/>
              <a:t>. </a:t>
            </a:r>
            <a:r>
              <a:rPr lang="ko-KR" altLang="en-US"/>
              <a:t>도요타는 이 재판에서 피해자에게 </a:t>
            </a:r>
            <a:r>
              <a:rPr lang="en-US" altLang="ko-KR"/>
              <a:t>300</a:t>
            </a:r>
            <a:r>
              <a:rPr lang="ko-KR" altLang="en-US"/>
              <a:t>만달러의 손해배상금을 지급했다</a:t>
            </a:r>
            <a:r>
              <a:rPr lang="en-US" altLang="ko-KR"/>
              <a:t>. </a:t>
            </a:r>
            <a:r>
              <a:rPr lang="ko-KR" altLang="en-US"/>
              <a:t>또 </a:t>
            </a:r>
            <a:r>
              <a:rPr lang="en-US" altLang="ko-KR"/>
              <a:t>19</a:t>
            </a:r>
            <a:r>
              <a:rPr lang="ko-KR" altLang="en-US"/>
              <a:t>일</a:t>
            </a:r>
            <a:r>
              <a:rPr lang="en-US" altLang="ko-KR"/>
              <a:t>(</a:t>
            </a:r>
            <a:r>
              <a:rPr lang="ko-KR" altLang="en-US"/>
              <a:t>현지시각</a:t>
            </a:r>
            <a:r>
              <a:rPr lang="en-US" altLang="ko-KR"/>
              <a:t>) </a:t>
            </a:r>
            <a:r>
              <a:rPr lang="ko-KR" altLang="en-US"/>
              <a:t>도요타는 미국 법무부와 </a:t>
            </a:r>
            <a:r>
              <a:rPr lang="en-US" altLang="ko-KR"/>
              <a:t>4</a:t>
            </a:r>
            <a:r>
              <a:rPr lang="ko-KR" altLang="en-US"/>
              <a:t>년간의 급발진 관련 수사 종결에 합의하면서 벌금 </a:t>
            </a:r>
            <a:r>
              <a:rPr lang="en-US" altLang="ko-KR"/>
              <a:t>12</a:t>
            </a:r>
            <a:r>
              <a:rPr lang="ko-KR" altLang="en-US"/>
              <a:t>억달러</a:t>
            </a:r>
            <a:r>
              <a:rPr lang="en-US" altLang="ko-KR"/>
              <a:t>(1</a:t>
            </a:r>
            <a:r>
              <a:rPr lang="ko-KR" altLang="en-US"/>
              <a:t>조</a:t>
            </a:r>
            <a:r>
              <a:rPr lang="en-US" altLang="ko-KR"/>
              <a:t>2800</a:t>
            </a:r>
            <a:r>
              <a:rPr lang="ko-KR" altLang="en-US"/>
              <a:t>억원</a:t>
            </a:r>
            <a:r>
              <a:rPr lang="en-US" altLang="ko-KR"/>
              <a:t>)</a:t>
            </a:r>
            <a:r>
              <a:rPr lang="ko-KR" altLang="en-US"/>
              <a:t>를 부과받았다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https://www.autoelectronics.co.kr/article/articleView.asp?idx=1513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77C717-9CA6-4EBE-A920-877D0D6EFB8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3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demonstrated that our new technique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could  effectively detect 24 crash bugs. Now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is successfully adopted by the original development team. I personally believe that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is mature enough to be adopted by industry, not only academy. Traditionally, testing focuses on manual TC generation testing main scenarios, ~~. But I believe that our testing paradigm is changing to new testing new paradigm based on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like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. Now we generate millions of test cases automatically, and targeting exceptional scenarios as we detected 24 hidden bugs with unit-level testing and large # of TCs. So overall I believe automated testing has a lower V7V cost than manual testing for higher reliability. And our group and </a:t>
            </a:r>
            <a:r>
              <a:rPr lang="en-US" altLang="ko-KR" baseline="0" dirty="0" err="1"/>
              <a:t>samsung</a:t>
            </a:r>
            <a:r>
              <a:rPr lang="en-US" altLang="ko-KR" baseline="0" dirty="0"/>
              <a:t> electronics try hard to apply such automated technique to more larger product.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9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97633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EFB0D160-5955-ADB1-832E-6EAB0FF4B8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0769F-C01C-1FA0-506B-28D901908E1B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19077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015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72911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8745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4792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0879" y="953755"/>
            <a:ext cx="11633791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84280" y="157675"/>
            <a:ext cx="10972800" cy="58660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12392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12192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9144021" y="6492900"/>
            <a:ext cx="1809763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/>
              <a:t>Moonzoo Kim Provable SW Lab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809984" y="6491292"/>
            <a:ext cx="428628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380961" y="1214422"/>
            <a:ext cx="11239540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0402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82DF07F6-378E-771A-1BAE-6F472476B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C1B98-24CC-BB0B-F598-4700B3FD34C9}"/>
              </a:ext>
            </a:extLst>
          </p:cNvPr>
          <p:cNvSpPr txBox="1"/>
          <p:nvPr userDrawn="1"/>
        </p:nvSpPr>
        <p:spPr>
          <a:xfrm>
            <a:off x="11803185" y="6542967"/>
            <a:ext cx="455253" cy="230832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50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0B261-FAED-380D-B02C-A36335D3E084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602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76477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53394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17627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63810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64402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33787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099995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2885BD5B-E0C9-589F-AC7B-E19BD8FDDF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7"/>
            <a:ext cx="12191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AFEF9-B32F-9829-3286-58FB2A6CBF85}"/>
              </a:ext>
            </a:extLst>
          </p:cNvPr>
          <p:cNvSpPr txBox="1"/>
          <p:nvPr userDrawn="1"/>
        </p:nvSpPr>
        <p:spPr>
          <a:xfrm>
            <a:off x="288257" y="113944"/>
            <a:ext cx="10119603" cy="461665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A1B91FA0-CB03-7612-8730-554C9E51E74B}"/>
              </a:ext>
            </a:extLst>
          </p:cNvPr>
          <p:cNvSpPr/>
          <p:nvPr userDrawn="1"/>
        </p:nvSpPr>
        <p:spPr>
          <a:xfrm>
            <a:off x="0" y="-2"/>
            <a:ext cx="12192000" cy="802028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3112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53" r:id="rId12"/>
    <p:sldLayoutId id="2147483649" r:id="rId13"/>
    <p:sldLayoutId id="2147483650" r:id="rId14"/>
    <p:sldLayoutId id="2147483679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hyperlink" Target="https://bit.ly/3NS6RrQ" TargetMode="External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.yna.co.kr/kr/contents/?cid=AKR20180720158800003&amp;mobile" TargetMode="Externa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image" Target="../media/image16.jpeg"/><Relationship Id="rId4" Type="http://schemas.openxmlformats.org/officeDocument/2006/relationships/image" Target="../media/image8.jpe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20140626152045-3625632-car-software-100m-lines-of-code-and-counti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nformationisbeautiful.net/visualizations/million-lines-of-code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978F5D-AF09-6F45-8F9D-99BBAC1116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7" cy="6858000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0774E21-8F75-DF48-B923-0C3B0A6DA1EF}"/>
              </a:ext>
            </a:extLst>
          </p:cNvPr>
          <p:cNvCxnSpPr/>
          <p:nvPr/>
        </p:nvCxnSpPr>
        <p:spPr>
          <a:xfrm>
            <a:off x="5986272" y="-27384"/>
            <a:ext cx="0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7115126-F5D0-754A-8D6C-E9822FFC9C5F}"/>
              </a:ext>
            </a:extLst>
          </p:cNvPr>
          <p:cNvCxnSpPr>
            <a:cxnSpLocks/>
          </p:cNvCxnSpPr>
          <p:nvPr/>
        </p:nvCxnSpPr>
        <p:spPr>
          <a:xfrm>
            <a:off x="6204000" y="-27384"/>
            <a:ext cx="0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F0D253E-5C8A-DF4A-BD0A-476FCE53CCBE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6095998" y="0"/>
            <a:ext cx="2" cy="2286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934B73-A169-435B-A85C-9CA8863EB564}"/>
              </a:ext>
            </a:extLst>
          </p:cNvPr>
          <p:cNvSpPr txBox="1"/>
          <p:nvPr/>
        </p:nvSpPr>
        <p:spPr>
          <a:xfrm>
            <a:off x="2656662" y="2086372"/>
            <a:ext cx="7040710" cy="3169522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CS492: Formal SW Modeling</a:t>
            </a:r>
            <a:b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</a:br>
            <a:r>
              <a:rPr lang="en-US" altLang="ko-KR" sz="4000" b="1">
                <a:solidFill>
                  <a:schemeClr val="bg1"/>
                </a:solidFill>
                <a:effectLst>
                  <a:outerShdw blurRad="2286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and Verification  </a:t>
            </a:r>
          </a:p>
          <a:p>
            <a:pPr algn="ctr">
              <a:lnSpc>
                <a:spcPct val="150000"/>
              </a:lnSpc>
            </a:pPr>
            <a:endParaRPr lang="en-US" altLang="ko-KR" sz="2800" b="1">
              <a:solidFill>
                <a:schemeClr val="bg1"/>
              </a:solidFill>
              <a:effectLst>
                <a:outerShdw blurRad="2286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endParaRPr lang="ko-KR" altLang="en-US" sz="2800" b="1" dirty="0">
              <a:solidFill>
                <a:schemeClr val="bg1"/>
              </a:solidFill>
              <a:effectLst>
                <a:outerShdw blurRad="2286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6D9EDF-9A7E-48C0-A9A0-B1981A5DC894}"/>
              </a:ext>
            </a:extLst>
          </p:cNvPr>
          <p:cNvSpPr txBox="1"/>
          <p:nvPr/>
        </p:nvSpPr>
        <p:spPr>
          <a:xfrm>
            <a:off x="4358926" y="5047458"/>
            <a:ext cx="3636150" cy="5232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Moonzoo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Kim</a:t>
            </a:r>
            <a:endParaRPr lang="en-US" altLang="ko-K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07D9E540-9073-4CF4-BF98-FF7FBB14A6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60" y="5806135"/>
            <a:ext cx="1839279" cy="523727"/>
          </a:xfrm>
          <a:prstGeom prst="rect">
            <a:avLst/>
          </a:prstGeom>
          <a:noFill/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396057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6CCBEE-C1DB-43BC-BE76-2D7336FB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07" y="452987"/>
            <a:ext cx="10294409" cy="471782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Roadmap for Improving Quality of SW</a:t>
            </a:r>
            <a:r>
              <a:rPr lang="ko-KR" altLang="en-US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Product and Service 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Table 29">
            <a:extLst>
              <a:ext uri="{FF2B5EF4-FFF2-40B4-BE49-F238E27FC236}">
                <a16:creationId xmlns:a16="http://schemas.microsoft.com/office/drawing/2014/main" id="{9E5B67E2-7B9A-AC5B-93B7-31978C16F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553687"/>
              </p:ext>
            </p:extLst>
          </p:nvPr>
        </p:nvGraphicFramePr>
        <p:xfrm>
          <a:off x="3503712" y="5151815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‘18 Project w/ </a:t>
                      </a:r>
                      <a:br>
                        <a:rPr lang="en-US" altLang="ko-KR" sz="1600" b="1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LIGnex1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23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4" name="Rectangle 12">
            <a:extLst>
              <a:ext uri="{FF2B5EF4-FFF2-40B4-BE49-F238E27FC236}">
                <a16:creationId xmlns:a16="http://schemas.microsoft.com/office/drawing/2014/main" id="{7FA385B3-D586-797B-7DC5-79EF9F45BE04}"/>
              </a:ext>
            </a:extLst>
          </p:cNvPr>
          <p:cNvSpPr/>
          <p:nvPr/>
        </p:nvSpPr>
        <p:spPr>
          <a:xfrm>
            <a:off x="1524000" y="986405"/>
            <a:ext cx="9144000" cy="731520"/>
          </a:xfrm>
          <a:prstGeom prst="rect">
            <a:avLst/>
          </a:prstGeom>
          <a:gradFill>
            <a:gsLst>
              <a:gs pos="84000">
                <a:schemeClr val="bg1">
                  <a:lumMod val="85000"/>
                </a:schemeClr>
              </a:gs>
              <a:gs pos="17000">
                <a:schemeClr val="bg1">
                  <a:lumMod val="85000"/>
                </a:schemeClr>
              </a:gs>
              <a:gs pos="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2FB99B-412D-CB37-0607-513D49B134AF}"/>
              </a:ext>
            </a:extLst>
          </p:cNvPr>
          <p:cNvSpPr/>
          <p:nvPr/>
        </p:nvSpPr>
        <p:spPr>
          <a:xfrm>
            <a:off x="1487488" y="1141295"/>
            <a:ext cx="9323512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Problem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lang="ko-KR" altLang="en-US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>
                <a:latin typeface="나눔스퀘어" panose="020B0600000101010101" pitchFamily="50" charset="-127"/>
                <a:ea typeface="나눔스퀘어" panose="020B0600000101010101" pitchFamily="50" charset="-127"/>
              </a:rPr>
              <a:t>Huge Economic &amp; Social Cost </a:t>
            </a:r>
            <a:r>
              <a:rPr lang="en-US" altLang="ko-KR" sz="24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Software Bugs </a:t>
            </a:r>
            <a:endParaRPr lang="ko-KR" altLang="en-US" sz="2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자유형 51">
            <a:extLst>
              <a:ext uri="{FF2B5EF4-FFF2-40B4-BE49-F238E27FC236}">
                <a16:creationId xmlns:a16="http://schemas.microsoft.com/office/drawing/2014/main" id="{E4CFA4BF-BA9E-C15B-21E8-F36A39B0DB28}"/>
              </a:ext>
            </a:extLst>
          </p:cNvPr>
          <p:cNvSpPr/>
          <p:nvPr/>
        </p:nvSpPr>
        <p:spPr>
          <a:xfrm>
            <a:off x="1321843" y="1741669"/>
            <a:ext cx="3406005" cy="1334881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Labor-intensive Manual Testing</a:t>
            </a:r>
            <a:b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Large SW Testing Cost and Time 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Bug Detection Abilty</a:t>
            </a:r>
            <a:b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600" b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Low Product Quality </a:t>
            </a:r>
            <a:endParaRPr lang="en-US" altLang="ko-KR" sz="16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114300" lvl="1" indent="-114300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FontTx/>
              <a:buChar char="••"/>
            </a:pPr>
            <a:endParaRPr lang="en-US" altLang="ko-KR" sz="14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lvl="1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endParaRPr lang="ko-KR" altLang="en-US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자유형 52">
            <a:extLst>
              <a:ext uri="{FF2B5EF4-FFF2-40B4-BE49-F238E27FC236}">
                <a16:creationId xmlns:a16="http://schemas.microsoft.com/office/drawing/2014/main" id="{DE2FAE3C-8F2A-3381-1373-0078E6C55130}"/>
              </a:ext>
            </a:extLst>
          </p:cNvPr>
          <p:cNvSpPr/>
          <p:nvPr/>
        </p:nvSpPr>
        <p:spPr>
          <a:xfrm>
            <a:off x="4742193" y="1699380"/>
            <a:ext cx="7114446" cy="1082328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 w="57150"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lvl="1" algn="ctr" defTabSz="622300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</a:pPr>
            <a: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Solution: AI-based Highly Effective and</a:t>
            </a:r>
            <a:b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Low Cost </a:t>
            </a:r>
            <a:r>
              <a:rPr lang="en-US" altLang="ko-KR" sz="2400" b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Automated SW Verification Technique </a:t>
            </a:r>
            <a:endParaRPr lang="ko-KR" altLang="en-US" sz="2800" b="1" dirty="0">
              <a:solidFill>
                <a:schemeClr val="accent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8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BD2494ED-F67A-DB80-40BE-3ED754CB1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694" y="3754566"/>
            <a:ext cx="1153306" cy="12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http://www.lin-subbus.org/img/diagram_target_applications.jpg">
            <a:extLst>
              <a:ext uri="{FF2B5EF4-FFF2-40B4-BE49-F238E27FC236}">
                <a16:creationId xmlns:a16="http://schemas.microsoft.com/office/drawing/2014/main" id="{CD754042-9B0D-FE98-F4C8-43BEC6510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3751856"/>
            <a:ext cx="1803544" cy="14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5B154-C884-99CA-2216-6A4F3B7E5E4F}"/>
              </a:ext>
            </a:extLst>
          </p:cNvPr>
          <p:cNvSpPr txBox="1"/>
          <p:nvPr/>
        </p:nvSpPr>
        <p:spPr>
          <a:xfrm>
            <a:off x="3699691" y="5787261"/>
            <a:ext cx="212841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several SW bugs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in the 10 programs in the battleships 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오른쪽 화살표 3">
            <a:extLst>
              <a:ext uri="{FF2B5EF4-FFF2-40B4-BE49-F238E27FC236}">
                <a16:creationId xmlns:a16="http://schemas.microsoft.com/office/drawing/2014/main" id="{7C3E2D47-C60F-64C4-7114-F58417F14DA2}"/>
              </a:ext>
            </a:extLst>
          </p:cNvPr>
          <p:cNvSpPr/>
          <p:nvPr/>
        </p:nvSpPr>
        <p:spPr>
          <a:xfrm>
            <a:off x="407368" y="2911320"/>
            <a:ext cx="11449271" cy="829689"/>
          </a:xfrm>
          <a:prstGeom prst="rightArrow">
            <a:avLst/>
          </a:prstGeom>
          <a:gradFill>
            <a:gsLst>
              <a:gs pos="0">
                <a:srgbClr val="C00000"/>
              </a:gs>
              <a:gs pos="41000">
                <a:schemeClr val="tx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tlCol="0" anchor="ctr"/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                Existing Problems                              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  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	        Developed Solutions  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6175549-6753-EF78-CC7F-F02FB01F34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894733"/>
              </p:ext>
            </p:extLst>
          </p:nvPr>
        </p:nvGraphicFramePr>
        <p:xfrm>
          <a:off x="857699" y="5159786"/>
          <a:ext cx="2264400" cy="158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18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10-14 Project w/</a:t>
                      </a:r>
                      <a:br>
                        <a:rPr lang="en-US" altLang="ko-KR" sz="1600" b="1">
                          <a:solidFill>
                            <a:schemeClr val="bg1"/>
                          </a:solidFill>
                        </a:rPr>
                      </a:b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Samsung Electronics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061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CEC3E18-C514-633F-1427-5EA4D34A1824}"/>
              </a:ext>
            </a:extLst>
          </p:cNvPr>
          <p:cNvSpPr txBox="1"/>
          <p:nvPr/>
        </p:nvSpPr>
        <p:spPr>
          <a:xfrm>
            <a:off x="1084567" y="5805264"/>
            <a:ext cx="220312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dozens of  crash bugs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</a:t>
            </a:r>
            <a:b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comm.  firmware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4" name="Table 30">
            <a:extLst>
              <a:ext uri="{FF2B5EF4-FFF2-40B4-BE49-F238E27FC236}">
                <a16:creationId xmlns:a16="http://schemas.microsoft.com/office/drawing/2014/main" id="{606590B4-0D42-8927-E910-D64BC3BAD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68454"/>
              </p:ext>
            </p:extLst>
          </p:nvPr>
        </p:nvGraphicFramePr>
        <p:xfrm>
          <a:off x="6155193" y="5150595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’15~20 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Project w/ Hyundai/Mobis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0394971-7B9A-AC1D-F4F8-695BCB67D869}"/>
              </a:ext>
            </a:extLst>
          </p:cNvPr>
          <p:cNvSpPr txBox="1"/>
          <p:nvPr/>
        </p:nvSpPr>
        <p:spPr>
          <a:xfrm>
            <a:off x="6261771" y="5787261"/>
            <a:ext cx="205124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Acheived 90% branch cov. and reduced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80%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of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labor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cost</a:t>
            </a:r>
            <a:r>
              <a:rPr lang="ko-KR" altLang="en-US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by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using</a:t>
            </a: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auto. testing tech. 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6" name="Table 30">
            <a:extLst>
              <a:ext uri="{FF2B5EF4-FFF2-40B4-BE49-F238E27FC236}">
                <a16:creationId xmlns:a16="http://schemas.microsoft.com/office/drawing/2014/main" id="{D633273E-F04A-DCA8-C5AE-A1306549E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974943"/>
              </p:ext>
            </p:extLst>
          </p:nvPr>
        </p:nvGraphicFramePr>
        <p:xfrm>
          <a:off x="8888271" y="5150594"/>
          <a:ext cx="2264400" cy="1597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40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’20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 Project w/ Natl. Security Research Inst. </a:t>
                      </a: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F2EBE594-4554-EBAE-5581-3012585CBD2E}"/>
              </a:ext>
            </a:extLst>
          </p:cNvPr>
          <p:cNvSpPr txBox="1"/>
          <p:nvPr/>
        </p:nvSpPr>
        <p:spPr>
          <a:xfrm>
            <a:off x="9023421" y="5787261"/>
            <a:ext cx="19941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Detected SW bugs </a:t>
            </a: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in the software in the security equipments  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F389BA2B-4B18-8EEF-FADD-F124EA078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97" y="3697322"/>
            <a:ext cx="1825355" cy="1082328"/>
          </a:xfrm>
          <a:prstGeom prst="rect">
            <a:avLst/>
          </a:prstGeom>
        </p:spPr>
      </p:pic>
      <p:pic>
        <p:nvPicPr>
          <p:cNvPr id="19" name="Picture 2" descr="Network Security Assessment - Cellusys">
            <a:extLst>
              <a:ext uri="{FF2B5EF4-FFF2-40B4-BE49-F238E27FC236}">
                <a16:creationId xmlns:a16="http://schemas.microsoft.com/office/drawing/2014/main" id="{383A96A7-058C-4452-35AA-AE5CC3DD1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44" y="3829987"/>
            <a:ext cx="1176842" cy="117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ì¼ì± ë¡ê³ ">
            <a:extLst>
              <a:ext uri="{FF2B5EF4-FFF2-40B4-BE49-F238E27FC236}">
                <a16:creationId xmlns:a16="http://schemas.microsoft.com/office/drawing/2014/main" id="{C95F49CD-E86C-825E-5AD0-31C3B62C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82" y="3447751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F96B19E6-3A28-9739-2E87-0A848D5F4258}"/>
              </a:ext>
            </a:extLst>
          </p:cNvPr>
          <p:cNvGrpSpPr/>
          <p:nvPr/>
        </p:nvGrpSpPr>
        <p:grpSpPr>
          <a:xfrm>
            <a:off x="6168061" y="3429001"/>
            <a:ext cx="954108" cy="1105507"/>
            <a:chOff x="5145659" y="-2498884"/>
            <a:chExt cx="954108" cy="110550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76DD536-E3D7-193D-2587-3ED13DC3AF49}"/>
                </a:ext>
              </a:extLst>
            </p:cNvPr>
            <p:cNvSpPr/>
            <p:nvPr/>
          </p:nvSpPr>
          <p:spPr>
            <a:xfrm>
              <a:off x="5156570" y="-2259632"/>
              <a:ext cx="943197" cy="521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23" name="Picture 8" descr="Image result for íëìëì°¨ ë¡ê³ ">
              <a:extLst>
                <a:ext uri="{FF2B5EF4-FFF2-40B4-BE49-F238E27FC236}">
                  <a16:creationId xmlns:a16="http://schemas.microsoft.com/office/drawing/2014/main" id="{D2E01CF7-B862-1143-F578-C29B5B7699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659" y="-2498884"/>
              <a:ext cx="954108" cy="110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16" descr="Image result for ligë¥ì¤ì ë¡ê³ ">
            <a:extLst>
              <a:ext uri="{FF2B5EF4-FFF2-40B4-BE49-F238E27FC236}">
                <a16:creationId xmlns:a16="http://schemas.microsoft.com/office/drawing/2014/main" id="{F776A8F2-C85B-7CF0-68EF-AF2EE1F4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818" y="3777965"/>
            <a:ext cx="811603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97C59F-14AC-7DAE-2682-68CEA5232E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561" y="3667027"/>
            <a:ext cx="883828" cy="5656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8CF9DCF-F5EB-5DFC-719F-914C3AF0F673}"/>
              </a:ext>
            </a:extLst>
          </p:cNvPr>
          <p:cNvSpPr/>
          <p:nvPr/>
        </p:nvSpPr>
        <p:spPr>
          <a:xfrm>
            <a:off x="5807968" y="2622864"/>
            <a:ext cx="36803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/>
              <a:t>movie</a:t>
            </a:r>
            <a:r>
              <a:rPr lang="ko-KR" altLang="en-US" sz="2000"/>
              <a:t> </a:t>
            </a:r>
            <a:r>
              <a:rPr lang="en-US" altLang="ko-KR" sz="2000"/>
              <a:t>link </a:t>
            </a:r>
            <a:r>
              <a:rPr lang="en-US" altLang="ko-KR" sz="2000" b="0" i="0" u="none" strike="noStrike">
                <a:solidFill>
                  <a:srgbClr val="0236B9"/>
                </a:solidFill>
                <a:effectLst/>
                <a:latin typeface="Calibri" panose="020F0502020204030204" pitchFamily="34" charset="0"/>
                <a:hlinkClick r:id="rId10" tooltip="Shortened URL for https://drive.google.com/file/d/1qcnSgPGGizTMSEq4NDBJtNkzNyNazc89/view?usp=sharing"/>
              </a:rPr>
              <a:t>https://bit.ly/3NS6RrQ</a:t>
            </a:r>
            <a:endParaRPr lang="en-US" altLang="ko-KR" sz="2000" b="0" i="0" u="none" strike="noStrike">
              <a:solidFill>
                <a:srgbClr val="0236B9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318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174" y="298434"/>
            <a:ext cx="11827983" cy="745133"/>
          </a:xfrm>
        </p:spPr>
        <p:txBody>
          <a:bodyPr>
            <a:normAutofit/>
          </a:bodyPr>
          <a:lstStyle/>
          <a:p>
            <a:r>
              <a:rPr lang="en-US" altLang="ko-KR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 Checking of Samsung OneNAND Unified Storage Platform (USP)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AF31E9-0FE1-EDE3-B26D-3FFF37D68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312" y="1373643"/>
            <a:ext cx="6836227" cy="512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내용 개체 틀 5">
            <a:extLst>
              <a:ext uri="{FF2B5EF4-FFF2-40B4-BE49-F238E27FC236}">
                <a16:creationId xmlns:a16="http://schemas.microsoft.com/office/drawing/2014/main" id="{A6C4FC52-C020-8B58-F459-D4D5A15CB7D4}"/>
              </a:ext>
            </a:extLst>
          </p:cNvPr>
          <p:cNvSpPr txBox="1">
            <a:spLocks/>
          </p:cNvSpPr>
          <p:nvPr/>
        </p:nvSpPr>
        <p:spPr>
          <a:xfrm>
            <a:off x="369461" y="1373643"/>
            <a:ext cx="3811458" cy="20002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ko-KR" sz="2400"/>
              <a:t>Samsung requested to debug the </a:t>
            </a:r>
            <a:r>
              <a:rPr lang="en-US" altLang="ko-KR" sz="2400">
                <a:solidFill>
                  <a:srgbClr val="FF0000"/>
                </a:solidFill>
              </a:rPr>
              <a:t>device driver </a:t>
            </a:r>
            <a:r>
              <a:rPr lang="en-US" altLang="ko-KR" sz="2400"/>
              <a:t>for the OneNAND™ flash memory </a:t>
            </a:r>
          </a:p>
          <a:p>
            <a:pPr algn="just"/>
            <a:r>
              <a:rPr lang="en-US" altLang="ko-KR" sz="2400"/>
              <a:t>We reviewed the requirement specifications, the design documents, and C code to</a:t>
            </a:r>
            <a:r>
              <a:rPr lang="en-US" altLang="ko-KR" sz="2400">
                <a:solidFill>
                  <a:srgbClr val="FF0000"/>
                </a:solidFill>
              </a:rPr>
              <a:t> identify code-level properties</a:t>
            </a:r>
            <a:r>
              <a:rPr lang="en-US" altLang="ko-KR" sz="2400"/>
              <a:t> to check.</a:t>
            </a:r>
          </a:p>
          <a:p>
            <a:pPr algn="just"/>
            <a:r>
              <a:rPr lang="en-US" altLang="ko-KR" sz="2400"/>
              <a:t>Then, we applied model checking to check the properties </a:t>
            </a:r>
          </a:p>
          <a:p>
            <a:pPr lvl="1" algn="just"/>
            <a:r>
              <a:rPr lang="en-US" altLang="ko-KR" sz="1800"/>
              <a:t>Provided high confidence in multi-sector read operation through exhaustive exploration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9139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174" y="298434"/>
            <a:ext cx="11137901" cy="745133"/>
          </a:xfrm>
        </p:spPr>
        <p:txBody>
          <a:bodyPr>
            <a:norm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SAT-based Model Checking of Samsung OneNAND USP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9F46A3-F66A-9328-7FA2-03B32A844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167" y="1214422"/>
            <a:ext cx="6953298" cy="52149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내용 개체 틀 5">
            <a:extLst>
              <a:ext uri="{FF2B5EF4-FFF2-40B4-BE49-F238E27FC236}">
                <a16:creationId xmlns:a16="http://schemas.microsoft.com/office/drawing/2014/main" id="{DFED3294-8FDF-1BDE-E162-3A6F4CC20ADE}"/>
              </a:ext>
            </a:extLst>
          </p:cNvPr>
          <p:cNvSpPr txBox="1">
            <a:spLocks/>
          </p:cNvSpPr>
          <p:nvPr/>
        </p:nvSpPr>
        <p:spPr>
          <a:xfrm>
            <a:off x="458535" y="1204201"/>
            <a:ext cx="3649466" cy="5214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Prioritized read operation</a:t>
            </a:r>
          </a:p>
          <a:p>
            <a:pPr lvl="1"/>
            <a:r>
              <a:rPr lang="en-US" altLang="ko-KR"/>
              <a:t>Detected a bug of not saving the status of suspended erase operation</a:t>
            </a:r>
          </a:p>
          <a:p>
            <a:r>
              <a:rPr lang="en-US" altLang="ko-KR"/>
              <a:t>Concurrency handling</a:t>
            </a:r>
          </a:p>
          <a:p>
            <a:pPr lvl="1"/>
            <a:r>
              <a:rPr lang="en-US" altLang="ko-KR"/>
              <a:t>Confirmed that the BML semaphore was used correctly</a:t>
            </a:r>
          </a:p>
          <a:p>
            <a:pPr lvl="1"/>
            <a:r>
              <a:rPr lang="en-US" altLang="ko-KR"/>
              <a:t>Detected a bug of ignoring BML semaphore exceptions</a:t>
            </a:r>
          </a:p>
        </p:txBody>
      </p:sp>
    </p:spTree>
    <p:extLst>
      <p:ext uri="{BB962C8B-B14F-4D97-AF65-F5344CB8AC3E}">
        <p14:creationId xmlns:p14="http://schemas.microsoft.com/office/powerpoint/2010/main" val="3217956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3223624" y="2252689"/>
            <a:ext cx="2679300" cy="3658092"/>
            <a:chOff x="-860601" y="2708922"/>
            <a:chExt cx="4856538" cy="2991652"/>
          </a:xfrm>
        </p:grpSpPr>
        <p:sp>
          <p:nvSpPr>
            <p:cNvPr id="39" name="모서리가 둥근 직사각형 38"/>
            <p:cNvSpPr/>
            <p:nvPr/>
          </p:nvSpPr>
          <p:spPr bwMode="auto">
            <a:xfrm>
              <a:off x="-860601" y="2708922"/>
              <a:ext cx="4856538" cy="2991652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-860601" y="5205402"/>
              <a:ext cx="4856538" cy="4951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n-US" altLang="ko-KR" sz="1600" dirty="0">
                  <a:solidFill>
                    <a:prstClr val="black"/>
                  </a:solidFill>
                </a:rPr>
                <a:t>FSE '2011  </a:t>
              </a: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174" y="298434"/>
            <a:ext cx="11137901" cy="745133"/>
          </a:xfrm>
        </p:spPr>
        <p:txBody>
          <a:bodyPr>
            <a:normAutofit fontScale="90000"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Path-based Model Checking (a.k.a. Concolic Testing) Project </a:t>
            </a:r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w/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Samsung DMC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267" y="1121831"/>
            <a:ext cx="3156463" cy="4968552"/>
          </a:xfrm>
        </p:spPr>
        <p:txBody>
          <a:bodyPr>
            <a:noAutofit/>
          </a:bodyPr>
          <a:lstStyle/>
          <a:p>
            <a:pPr latinLnBrk="0"/>
            <a:r>
              <a:rPr lang="en-US" altLang="ko-KR" sz="2400" dirty="0"/>
              <a:t>Goal: To detect bugs in Samsung smartphones </a:t>
            </a:r>
          </a:p>
          <a:p>
            <a:pPr latinLnBrk="0"/>
            <a:r>
              <a:rPr lang="en-US" altLang="ko-KR" sz="2400" dirty="0"/>
              <a:t>Project period: ‘10~’14</a:t>
            </a:r>
          </a:p>
          <a:p>
            <a:pPr latinLnBrk="0"/>
            <a:r>
              <a:rPr lang="en-US" altLang="ko-KR" sz="2400" dirty="0"/>
              <a:t>Project funding:  400,000 USD  </a:t>
            </a:r>
          </a:p>
          <a:p>
            <a:pPr latinLnBrk="0"/>
            <a:r>
              <a:rPr lang="en-US" altLang="ko-KR" sz="2400" dirty="0"/>
              <a:t>Results: </a:t>
            </a:r>
          </a:p>
          <a:p>
            <a:pPr latinLnBrk="0"/>
            <a:r>
              <a:rPr lang="en-US" altLang="ko-KR" sz="2400" dirty="0"/>
              <a:t>Developed </a:t>
            </a:r>
            <a:r>
              <a:rPr lang="en-US" altLang="ko-KR" sz="2400" dirty="0" err="1"/>
              <a:t>Concolic</a:t>
            </a:r>
            <a:r>
              <a:rPr lang="en-US" altLang="ko-KR" sz="2400" dirty="0"/>
              <a:t> unit-testing tool </a:t>
            </a:r>
            <a:r>
              <a:rPr lang="en-US" altLang="ko-KR" sz="2400" b="1" dirty="0"/>
              <a:t>CONBOL</a:t>
            </a:r>
            <a:r>
              <a:rPr lang="en-US" altLang="ko-KR" sz="2400" dirty="0"/>
              <a:t> </a:t>
            </a:r>
          </a:p>
          <a:p>
            <a:r>
              <a:rPr lang="en-US" altLang="ko-KR" sz="2400" dirty="0"/>
              <a:t>Detected </a:t>
            </a:r>
            <a:r>
              <a:rPr lang="en-US" altLang="ko-KR" sz="2400" b="1" dirty="0"/>
              <a:t>hundreds crashes </a:t>
            </a:r>
            <a:r>
              <a:rPr lang="en-US" altLang="ko-KR" sz="2400" dirty="0"/>
              <a:t>in 4 MLOC smartphone SW  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571854" y="1064750"/>
            <a:ext cx="6429789" cy="587656"/>
            <a:chOff x="1366264" y="2662452"/>
            <a:chExt cx="4224123" cy="601059"/>
          </a:xfrm>
        </p:grpSpPr>
        <p:sp>
          <p:nvSpPr>
            <p:cNvPr id="7" name="TextBox 6"/>
            <p:cNvSpPr txBox="1"/>
            <p:nvPr/>
          </p:nvSpPr>
          <p:spPr>
            <a:xfrm>
              <a:off x="2633147" y="2662452"/>
              <a:ext cx="912448" cy="597403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 2011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66264" y="2662452"/>
              <a:ext cx="1447884" cy="597403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>
                <a:defRPr/>
              </a:pPr>
              <a:endParaRPr lang="en-US" altLang="ko-KR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76579" y="2666108"/>
              <a:ext cx="851517" cy="597403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2013</a:t>
              </a:r>
              <a:endParaRPr lang="en-US" altLang="en-US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2413" y="2800344"/>
              <a:ext cx="382490" cy="3147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2010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39688" y="2662987"/>
              <a:ext cx="912448" cy="597403"/>
            </a:xfrm>
            <a:prstGeom prst="chevron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38870" y="2678699"/>
              <a:ext cx="851517" cy="577745"/>
            </a:xfrm>
            <a:prstGeom prst="chevron">
              <a:avLst/>
            </a:prstGeom>
            <a:solidFill>
              <a:srgbClr val="0070C0"/>
            </a:solidFill>
            <a:ln w="15875" cap="flat" cmpd="sng" algn="ctr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50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prstDash val="solid"/>
            </a:ln>
            <a:effectLst>
              <a:outerShdw blurRad="25400" dist="12700" dir="5400000" rotWithShape="0">
                <a:srgbClr val="000000">
                  <a:alpha val="35000"/>
                </a:srgbClr>
              </a:outerShdw>
            </a:effectLst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defRPr/>
              </a:pPr>
              <a:r>
                <a:rPr lang="en-US" altLang="ko-KR" sz="1400" kern="0" dirty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휴먼모음T" pitchFamily="18" charset="-127"/>
                  <a:ea typeface="휴먼모음T" pitchFamily="18" charset="-127"/>
                  <a:sym typeface="Wingdings" pitchFamily="2" charset="2"/>
                </a:rPr>
                <a:t>2014</a:t>
              </a:r>
              <a:endParaRPr lang="en-US" altLang="en-US" sz="14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  <a:sym typeface="Wingdings" pitchFamily="2" charset="2"/>
              </a:endParaRPr>
            </a:p>
          </p:txBody>
        </p:sp>
      </p:grpSp>
      <p:grpSp>
        <p:nvGrpSpPr>
          <p:cNvPr id="13" name="그룹 82"/>
          <p:cNvGrpSpPr/>
          <p:nvPr/>
        </p:nvGrpSpPr>
        <p:grpSpPr>
          <a:xfrm>
            <a:off x="4011507" y="944651"/>
            <a:ext cx="1733540" cy="927883"/>
            <a:chOff x="28575" y="5705076"/>
            <a:chExt cx="1733540" cy="722268"/>
          </a:xfrm>
        </p:grpSpPr>
        <p:grpSp>
          <p:nvGrpSpPr>
            <p:cNvPr id="14" name="그룹 35"/>
            <p:cNvGrpSpPr/>
            <p:nvPr/>
          </p:nvGrpSpPr>
          <p:grpSpPr>
            <a:xfrm rot="331429">
              <a:off x="62505" y="5705076"/>
              <a:ext cx="1699610" cy="722268"/>
              <a:chOff x="2267306" y="1854200"/>
              <a:chExt cx="1460144" cy="654050"/>
            </a:xfrm>
          </p:grpSpPr>
          <p:pic>
            <p:nvPicPr>
              <p:cNvPr id="16" name="Picture 5" descr="shadow_1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268538" y="1854200"/>
                <a:ext cx="1458912" cy="654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7" name="Group 22"/>
              <p:cNvGrpSpPr>
                <a:grpSpLocks/>
              </p:cNvGrpSpPr>
              <p:nvPr/>
            </p:nvGrpSpPr>
            <p:grpSpPr bwMode="auto">
              <a:xfrm rot="21274814">
                <a:off x="2267306" y="1885835"/>
                <a:ext cx="1418960" cy="500858"/>
                <a:chOff x="3099" y="248"/>
                <a:chExt cx="2138" cy="630"/>
              </a:xfrm>
            </p:grpSpPr>
            <p:sp>
              <p:nvSpPr>
                <p:cNvPr id="18" name="Oval 23"/>
                <p:cNvSpPr>
                  <a:spLocks noChangeArrowheads="1"/>
                </p:cNvSpPr>
                <p:nvPr/>
              </p:nvSpPr>
              <p:spPr bwMode="gray">
                <a:xfrm>
                  <a:off x="3099" y="297"/>
                  <a:ext cx="1958" cy="58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7B7B7B"/>
                    </a:gs>
                    <a:gs pos="50000">
                      <a:srgbClr val="DDDDDD"/>
                    </a:gs>
                    <a:gs pos="100000">
                      <a:srgbClr val="7B7B7B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latinLnBrk="1"/>
                  <a:endParaRPr lang="ko-KR" altLang="ko-KR" sz="1600">
                    <a:solidFill>
                      <a:srgbClr val="1F497D"/>
                    </a:solidFill>
                  </a:endParaRPr>
                </a:p>
              </p:txBody>
            </p:sp>
            <p:sp>
              <p:nvSpPr>
                <p:cNvPr id="19" name="Oval 24"/>
                <p:cNvSpPr>
                  <a:spLocks noChangeArrowheads="1"/>
                </p:cNvSpPr>
                <p:nvPr/>
              </p:nvSpPr>
              <p:spPr bwMode="gray">
                <a:xfrm>
                  <a:off x="3278" y="248"/>
                  <a:ext cx="1959" cy="58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4F4F4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latinLnBrk="1">
                    <a:lnSpc>
                      <a:spcPct val="90000"/>
                    </a:lnSpc>
                  </a:pP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Industrial </a:t>
                  </a:r>
                  <a:br>
                    <a:rPr lang="en-US" altLang="ko-KR" sz="1600" dirty="0">
                      <a:solidFill>
                        <a:srgbClr val="1F497D"/>
                      </a:solidFill>
                    </a:rPr>
                  </a:b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project </a:t>
                  </a:r>
                  <a:br>
                    <a:rPr lang="en-US" altLang="ko-KR" sz="1600" dirty="0">
                      <a:solidFill>
                        <a:srgbClr val="1F497D"/>
                      </a:solidFill>
                    </a:rPr>
                  </a:br>
                  <a:r>
                    <a:rPr lang="en-US" altLang="ko-KR" sz="1600" dirty="0">
                      <a:solidFill>
                        <a:srgbClr val="1F497D"/>
                      </a:solidFill>
                    </a:rPr>
                    <a:t>progress</a:t>
                  </a:r>
                  <a:endParaRPr lang="ko-KR" altLang="ko-KR" sz="1600" dirty="0">
                    <a:solidFill>
                      <a:srgbClr val="1F497D"/>
                    </a:solidFill>
                  </a:endParaRPr>
                </a:p>
              </p:txBody>
            </p:sp>
          </p:grpSp>
        </p:grpSp>
        <p:sp>
          <p:nvSpPr>
            <p:cNvPr id="15" name="직사각형 14"/>
            <p:cNvSpPr/>
            <p:nvPr/>
          </p:nvSpPr>
          <p:spPr>
            <a:xfrm>
              <a:off x="28575" y="5754891"/>
              <a:ext cx="1634327" cy="23957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extrusionH="57150">
                <a:bevelT w="25400" h="25400" prst="artDeco"/>
                <a:bevelB w="38100" h="38100" prst="angle"/>
              </a:sp3d>
            </a:bodyPr>
            <a:lstStyle/>
            <a:p>
              <a:pPr latinLnBrk="1"/>
              <a:endParaRPr lang="ko-KR" altLang="en-US" sz="1400" dirty="0">
                <a:gradFill flip="none" rotWithShape="1">
                  <a:gsLst>
                    <a:gs pos="0">
                      <a:prstClr val="black">
                        <a:lumMod val="65000"/>
                        <a:lumOff val="35000"/>
                      </a:prstClr>
                    </a:gs>
                    <a:gs pos="100000">
                      <a:prstClr val="black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HY헤드라인M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048511" y="2278248"/>
            <a:ext cx="3008915" cy="3866070"/>
            <a:chOff x="0" y="2708920"/>
            <a:chExt cx="4499992" cy="3456384"/>
          </a:xfrm>
        </p:grpSpPr>
        <p:sp>
          <p:nvSpPr>
            <p:cNvPr id="21" name="모서리가 둥근 직사각형 20"/>
            <p:cNvSpPr/>
            <p:nvPr/>
          </p:nvSpPr>
          <p:spPr bwMode="auto">
            <a:xfrm>
              <a:off x="0" y="2708920"/>
              <a:ext cx="4499992" cy="3247595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33417" y="5259421"/>
              <a:ext cx="4466575" cy="905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kumimoji="1" lang="en-US" altLang="ko-KR" sz="1600" kern="0" dirty="0">
                  <a:solidFill>
                    <a:prstClr val="black"/>
                  </a:solidFill>
                </a:rPr>
                <a:t>ICSE 2012, ICST 2012  </a:t>
              </a: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endParaRPr kumimoji="1" lang="en-US" altLang="ko-KR" sz="1600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23" name="자유형 22"/>
          <p:cNvSpPr/>
          <p:nvPr/>
        </p:nvSpPr>
        <p:spPr>
          <a:xfrm rot="10800000">
            <a:off x="3459154" y="1659789"/>
            <a:ext cx="4095472" cy="593148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241391 w 7362772"/>
              <a:gd name="connsiteY0" fmla="*/ 605664 h 605664"/>
              <a:gd name="connsiteX1" fmla="*/ 0 w 7362772"/>
              <a:gd name="connsiteY1" fmla="*/ 7557 h 605664"/>
              <a:gd name="connsiteX2" fmla="*/ 7362772 w 7362772"/>
              <a:gd name="connsiteY2" fmla="*/ 0 h 605664"/>
              <a:gd name="connsiteX3" fmla="*/ 5436899 w 7362772"/>
              <a:gd name="connsiteY3" fmla="*/ 590550 h 605664"/>
              <a:gd name="connsiteX4" fmla="*/ 241391 w 7362772"/>
              <a:gd name="connsiteY4" fmla="*/ 605664 h 605664"/>
              <a:gd name="connsiteX0" fmla="*/ 241391 w 7362772"/>
              <a:gd name="connsiteY0" fmla="*/ 605664 h 605664"/>
              <a:gd name="connsiteX1" fmla="*/ 0 w 7362772"/>
              <a:gd name="connsiteY1" fmla="*/ 7557 h 605664"/>
              <a:gd name="connsiteX2" fmla="*/ 7362772 w 7362772"/>
              <a:gd name="connsiteY2" fmla="*/ 0 h 605664"/>
              <a:gd name="connsiteX3" fmla="*/ 5602573 w 7362772"/>
              <a:gd name="connsiteY3" fmla="*/ 598107 h 605664"/>
              <a:gd name="connsiteX4" fmla="*/ 241391 w 7362772"/>
              <a:gd name="connsiteY4" fmla="*/ 605664 h 605664"/>
              <a:gd name="connsiteX0" fmla="*/ 241391 w 7362772"/>
              <a:gd name="connsiteY0" fmla="*/ 605664 h 613221"/>
              <a:gd name="connsiteX1" fmla="*/ 0 w 7362772"/>
              <a:gd name="connsiteY1" fmla="*/ 7557 h 613221"/>
              <a:gd name="connsiteX2" fmla="*/ 7362772 w 7362772"/>
              <a:gd name="connsiteY2" fmla="*/ 0 h 613221"/>
              <a:gd name="connsiteX3" fmla="*/ 6845117 w 7362772"/>
              <a:gd name="connsiteY3" fmla="*/ 613221 h 613221"/>
              <a:gd name="connsiteX4" fmla="*/ 241391 w 7362772"/>
              <a:gd name="connsiteY4" fmla="*/ 605664 h 613221"/>
              <a:gd name="connsiteX0" fmla="*/ 593445 w 7362772"/>
              <a:gd name="connsiteY0" fmla="*/ 598107 h 613221"/>
              <a:gd name="connsiteX1" fmla="*/ 0 w 7362772"/>
              <a:gd name="connsiteY1" fmla="*/ 7557 h 613221"/>
              <a:gd name="connsiteX2" fmla="*/ 7362772 w 7362772"/>
              <a:gd name="connsiteY2" fmla="*/ 0 h 613221"/>
              <a:gd name="connsiteX3" fmla="*/ 6845117 w 7362772"/>
              <a:gd name="connsiteY3" fmla="*/ 613221 h 613221"/>
              <a:gd name="connsiteX4" fmla="*/ 593445 w 7362772"/>
              <a:gd name="connsiteY4" fmla="*/ 598107 h 613221"/>
              <a:gd name="connsiteX0" fmla="*/ 1111174 w 7880501"/>
              <a:gd name="connsiteY0" fmla="*/ 598107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7362846 w 7880501"/>
              <a:gd name="connsiteY3" fmla="*/ 613221 h 613221"/>
              <a:gd name="connsiteX4" fmla="*/ 1111174 w 7880501"/>
              <a:gd name="connsiteY4" fmla="*/ 598107 h 613221"/>
              <a:gd name="connsiteX0" fmla="*/ 4341794 w 7880501"/>
              <a:gd name="connsiteY0" fmla="*/ 613221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7362846 w 7880501"/>
              <a:gd name="connsiteY3" fmla="*/ 613221 h 613221"/>
              <a:gd name="connsiteX4" fmla="*/ 4341794 w 7880501"/>
              <a:gd name="connsiteY4" fmla="*/ 613221 h 613221"/>
              <a:gd name="connsiteX0" fmla="*/ 4341794 w 7880501"/>
              <a:gd name="connsiteY0" fmla="*/ 613221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3493630 w 7880501"/>
              <a:gd name="connsiteY3" fmla="*/ 613221 h 613221"/>
              <a:gd name="connsiteX4" fmla="*/ 4341794 w 7880501"/>
              <a:gd name="connsiteY4" fmla="*/ 613221 h 613221"/>
              <a:gd name="connsiteX0" fmla="*/ 2132240 w 7880501"/>
              <a:gd name="connsiteY0" fmla="*/ 605405 h 613221"/>
              <a:gd name="connsiteX1" fmla="*/ 0 w 7880501"/>
              <a:gd name="connsiteY1" fmla="*/ 7557 h 613221"/>
              <a:gd name="connsiteX2" fmla="*/ 7880501 w 7880501"/>
              <a:gd name="connsiteY2" fmla="*/ 0 h 613221"/>
              <a:gd name="connsiteX3" fmla="*/ 3493630 w 7880501"/>
              <a:gd name="connsiteY3" fmla="*/ 613221 h 613221"/>
              <a:gd name="connsiteX4" fmla="*/ 2132240 w 7880501"/>
              <a:gd name="connsiteY4" fmla="*/ 605405 h 613221"/>
              <a:gd name="connsiteX0" fmla="*/ 0 w 5748261"/>
              <a:gd name="connsiteY0" fmla="*/ 605664 h 613480"/>
              <a:gd name="connsiteX1" fmla="*/ 2646793 w 5748261"/>
              <a:gd name="connsiteY1" fmla="*/ 0 h 613480"/>
              <a:gd name="connsiteX2" fmla="*/ 5748261 w 5748261"/>
              <a:gd name="connsiteY2" fmla="*/ 259 h 613480"/>
              <a:gd name="connsiteX3" fmla="*/ 1361390 w 5748261"/>
              <a:gd name="connsiteY3" fmla="*/ 613480 h 613480"/>
              <a:gd name="connsiteX4" fmla="*/ 0 w 5748261"/>
              <a:gd name="connsiteY4" fmla="*/ 605664 h 613480"/>
              <a:gd name="connsiteX0" fmla="*/ 0 w 5418328"/>
              <a:gd name="connsiteY0" fmla="*/ 605664 h 613480"/>
              <a:gd name="connsiteX1" fmla="*/ 2646793 w 5418328"/>
              <a:gd name="connsiteY1" fmla="*/ 0 h 613480"/>
              <a:gd name="connsiteX2" fmla="*/ 5418328 w 5418328"/>
              <a:gd name="connsiteY2" fmla="*/ 259 h 613480"/>
              <a:gd name="connsiteX3" fmla="*/ 1361390 w 5418328"/>
              <a:gd name="connsiteY3" fmla="*/ 613480 h 613480"/>
              <a:gd name="connsiteX4" fmla="*/ 0 w 5418328"/>
              <a:gd name="connsiteY4" fmla="*/ 605664 h 613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8328" h="613480">
                <a:moveTo>
                  <a:pt x="0" y="605664"/>
                </a:moveTo>
                <a:lnTo>
                  <a:pt x="2646793" y="0"/>
                </a:lnTo>
                <a:lnTo>
                  <a:pt x="5418328" y="259"/>
                </a:lnTo>
                <a:lnTo>
                  <a:pt x="1361390" y="613480"/>
                </a:lnTo>
                <a:lnTo>
                  <a:pt x="0" y="605664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 rot="10800000">
            <a:off x="6391724" y="1659789"/>
            <a:ext cx="2310953" cy="628336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3695194 w 10816575"/>
              <a:gd name="connsiteY0" fmla="*/ 605664 h 605664"/>
              <a:gd name="connsiteX1" fmla="*/ 0 w 10816575"/>
              <a:gd name="connsiteY1" fmla="*/ 37785 h 605664"/>
              <a:gd name="connsiteX2" fmla="*/ 10816575 w 10816575"/>
              <a:gd name="connsiteY2" fmla="*/ 0 h 605664"/>
              <a:gd name="connsiteX3" fmla="*/ 8890702 w 10816575"/>
              <a:gd name="connsiteY3" fmla="*/ 590550 h 605664"/>
              <a:gd name="connsiteX4" fmla="*/ 3695194 w 10816575"/>
              <a:gd name="connsiteY4" fmla="*/ 605664 h 605664"/>
              <a:gd name="connsiteX0" fmla="*/ 3695194 w 8890701"/>
              <a:gd name="connsiteY0" fmla="*/ 582993 h 582993"/>
              <a:gd name="connsiteX1" fmla="*/ 0 w 8890701"/>
              <a:gd name="connsiteY1" fmla="*/ 15114 h 582993"/>
              <a:gd name="connsiteX2" fmla="*/ 7414050 w 8890701"/>
              <a:gd name="connsiteY2" fmla="*/ 0 h 582993"/>
              <a:gd name="connsiteX3" fmla="*/ 8890702 w 8890701"/>
              <a:gd name="connsiteY3" fmla="*/ 567879 h 582993"/>
              <a:gd name="connsiteX4" fmla="*/ 3695194 w 8890701"/>
              <a:gd name="connsiteY4" fmla="*/ 582993 h 582993"/>
              <a:gd name="connsiteX0" fmla="*/ 3695194 w 8982044"/>
              <a:gd name="connsiteY0" fmla="*/ 582993 h 590550"/>
              <a:gd name="connsiteX1" fmla="*/ 0 w 8982044"/>
              <a:gd name="connsiteY1" fmla="*/ 15114 h 590550"/>
              <a:gd name="connsiteX2" fmla="*/ 7414050 w 8982044"/>
              <a:gd name="connsiteY2" fmla="*/ 0 h 590550"/>
              <a:gd name="connsiteX3" fmla="*/ 8982044 w 8982044"/>
              <a:gd name="connsiteY3" fmla="*/ 590550 h 590550"/>
              <a:gd name="connsiteX4" fmla="*/ 3695194 w 8982044"/>
              <a:gd name="connsiteY4" fmla="*/ 582993 h 590550"/>
              <a:gd name="connsiteX0" fmla="*/ 3603852 w 8982044"/>
              <a:gd name="connsiteY0" fmla="*/ 598107 h 598107"/>
              <a:gd name="connsiteX1" fmla="*/ 0 w 8982044"/>
              <a:gd name="connsiteY1" fmla="*/ 15114 h 598107"/>
              <a:gd name="connsiteX2" fmla="*/ 7414050 w 8982044"/>
              <a:gd name="connsiteY2" fmla="*/ 0 h 598107"/>
              <a:gd name="connsiteX3" fmla="*/ 8982044 w 8982044"/>
              <a:gd name="connsiteY3" fmla="*/ 590550 h 598107"/>
              <a:gd name="connsiteX4" fmla="*/ 3603852 w 8982044"/>
              <a:gd name="connsiteY4" fmla="*/ 598107 h 598107"/>
              <a:gd name="connsiteX0" fmla="*/ 2987286 w 8982044"/>
              <a:gd name="connsiteY0" fmla="*/ 605664 h 605664"/>
              <a:gd name="connsiteX1" fmla="*/ 0 w 8982044"/>
              <a:gd name="connsiteY1" fmla="*/ 15114 h 605664"/>
              <a:gd name="connsiteX2" fmla="*/ 7414050 w 8982044"/>
              <a:gd name="connsiteY2" fmla="*/ 0 h 605664"/>
              <a:gd name="connsiteX3" fmla="*/ 8982044 w 8982044"/>
              <a:gd name="connsiteY3" fmla="*/ 590550 h 605664"/>
              <a:gd name="connsiteX4" fmla="*/ 2987286 w 8982044"/>
              <a:gd name="connsiteY4" fmla="*/ 605664 h 605664"/>
              <a:gd name="connsiteX0" fmla="*/ 2987286 w 9393086"/>
              <a:gd name="connsiteY0" fmla="*/ 605664 h 605664"/>
              <a:gd name="connsiteX1" fmla="*/ 0 w 9393086"/>
              <a:gd name="connsiteY1" fmla="*/ 15114 h 605664"/>
              <a:gd name="connsiteX2" fmla="*/ 7414050 w 9393086"/>
              <a:gd name="connsiteY2" fmla="*/ 0 h 605664"/>
              <a:gd name="connsiteX3" fmla="*/ 9393086 w 9393086"/>
              <a:gd name="connsiteY3" fmla="*/ 590550 h 605664"/>
              <a:gd name="connsiteX4" fmla="*/ 2987286 w 9393086"/>
              <a:gd name="connsiteY4" fmla="*/ 605664 h 605664"/>
              <a:gd name="connsiteX0" fmla="*/ 2987286 w 19465022"/>
              <a:gd name="connsiteY0" fmla="*/ 620778 h 620778"/>
              <a:gd name="connsiteX1" fmla="*/ 0 w 19465022"/>
              <a:gd name="connsiteY1" fmla="*/ 30228 h 620778"/>
              <a:gd name="connsiteX2" fmla="*/ 19465022 w 19465022"/>
              <a:gd name="connsiteY2" fmla="*/ 0 h 620778"/>
              <a:gd name="connsiteX3" fmla="*/ 9393086 w 19465022"/>
              <a:gd name="connsiteY3" fmla="*/ 605664 h 620778"/>
              <a:gd name="connsiteX4" fmla="*/ 2987286 w 19465022"/>
              <a:gd name="connsiteY4" fmla="*/ 620778 h 620778"/>
              <a:gd name="connsiteX0" fmla="*/ -1 w 16477735"/>
              <a:gd name="connsiteY0" fmla="*/ 628335 h 628335"/>
              <a:gd name="connsiteX1" fmla="*/ 2470578 w 16477735"/>
              <a:gd name="connsiteY1" fmla="*/ 0 h 628335"/>
              <a:gd name="connsiteX2" fmla="*/ 16477735 w 16477735"/>
              <a:gd name="connsiteY2" fmla="*/ 7557 h 628335"/>
              <a:gd name="connsiteX3" fmla="*/ 6405799 w 16477735"/>
              <a:gd name="connsiteY3" fmla="*/ 613221 h 628335"/>
              <a:gd name="connsiteX4" fmla="*/ -1 w 16477735"/>
              <a:gd name="connsiteY4" fmla="*/ 628335 h 628335"/>
              <a:gd name="connsiteX0" fmla="*/ -1 w 14774881"/>
              <a:gd name="connsiteY0" fmla="*/ 628335 h 628335"/>
              <a:gd name="connsiteX1" fmla="*/ 2470578 w 14774881"/>
              <a:gd name="connsiteY1" fmla="*/ 0 h 628335"/>
              <a:gd name="connsiteX2" fmla="*/ 14774881 w 14774881"/>
              <a:gd name="connsiteY2" fmla="*/ 7557 h 628335"/>
              <a:gd name="connsiteX3" fmla="*/ 6405799 w 14774881"/>
              <a:gd name="connsiteY3" fmla="*/ 613221 h 628335"/>
              <a:gd name="connsiteX4" fmla="*/ -1 w 14774881"/>
              <a:gd name="connsiteY4" fmla="*/ 628335 h 628335"/>
              <a:gd name="connsiteX0" fmla="*/ 105530 w 14880412"/>
              <a:gd name="connsiteY0" fmla="*/ 628335 h 628335"/>
              <a:gd name="connsiteX1" fmla="*/ 0 w 14880412"/>
              <a:gd name="connsiteY1" fmla="*/ 0 h 628335"/>
              <a:gd name="connsiteX2" fmla="*/ 14880412 w 14880412"/>
              <a:gd name="connsiteY2" fmla="*/ 7557 h 628335"/>
              <a:gd name="connsiteX3" fmla="*/ 6511330 w 14880412"/>
              <a:gd name="connsiteY3" fmla="*/ 613221 h 628335"/>
              <a:gd name="connsiteX4" fmla="*/ 105530 w 14880412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6511330 w 13352209"/>
              <a:gd name="connsiteY3" fmla="*/ 613221 h 628335"/>
              <a:gd name="connsiteX4" fmla="*/ 105530 w 13352209"/>
              <a:gd name="connsiteY4" fmla="*/ 628335 h 62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2209" h="628335">
                <a:moveTo>
                  <a:pt x="105530" y="628335"/>
                </a:moveTo>
                <a:lnTo>
                  <a:pt x="0" y="0"/>
                </a:lnTo>
                <a:lnTo>
                  <a:pt x="13352209" y="22671"/>
                </a:lnTo>
                <a:lnTo>
                  <a:pt x="6511330" y="613221"/>
                </a:lnTo>
                <a:lnTo>
                  <a:pt x="105530" y="628335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233233" y="2227660"/>
            <a:ext cx="2880320" cy="3671331"/>
            <a:chOff x="0" y="2708920"/>
            <a:chExt cx="4499992" cy="3456384"/>
          </a:xfrm>
        </p:grpSpPr>
        <p:sp>
          <p:nvSpPr>
            <p:cNvPr id="26" name="모서리가 둥근 직사각형 25"/>
            <p:cNvSpPr/>
            <p:nvPr/>
          </p:nvSpPr>
          <p:spPr bwMode="auto">
            <a:xfrm>
              <a:off x="0" y="2708920"/>
              <a:ext cx="4499992" cy="3456384"/>
            </a:xfrm>
            <a:prstGeom prst="roundRect">
              <a:avLst/>
            </a:prstGeom>
            <a:noFill/>
            <a:ln>
              <a:headEnd type="none" w="med" len="med"/>
              <a:tailEnd type="none"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latinLnBrk="1"/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 bwMode="auto">
            <a:xfrm>
              <a:off x="33417" y="5697207"/>
              <a:ext cx="4466575" cy="263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</a:pPr>
              <a:r>
                <a:rPr lang="en-US" altLang="ko-KR" sz="1600" kern="0" dirty="0">
                  <a:solidFill>
                    <a:prstClr val="black"/>
                  </a:solidFill>
                </a:rPr>
                <a:t>ASE 2013</a:t>
              </a:r>
            </a:p>
          </p:txBody>
        </p:sp>
      </p:grp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06" y="4133774"/>
            <a:ext cx="1609555" cy="126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72" y="2328095"/>
            <a:ext cx="1601192" cy="21154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0" name="자유형 29"/>
          <p:cNvSpPr/>
          <p:nvPr/>
        </p:nvSpPr>
        <p:spPr>
          <a:xfrm rot="10800000">
            <a:off x="8702047" y="1650487"/>
            <a:ext cx="3091784" cy="613222"/>
          </a:xfrm>
          <a:custGeom>
            <a:avLst/>
            <a:gdLst>
              <a:gd name="connsiteX0" fmla="*/ 0 w 3552825"/>
              <a:gd name="connsiteY0" fmla="*/ 1238250 h 1238250"/>
              <a:gd name="connsiteX1" fmla="*/ 309563 w 3552825"/>
              <a:gd name="connsiteY1" fmla="*/ 0 h 1238250"/>
              <a:gd name="connsiteX2" fmla="*/ 3243263 w 3552825"/>
              <a:gd name="connsiteY2" fmla="*/ 0 h 1238250"/>
              <a:gd name="connsiteX3" fmla="*/ 3552825 w 3552825"/>
              <a:gd name="connsiteY3" fmla="*/ 1238250 h 1238250"/>
              <a:gd name="connsiteX4" fmla="*/ 0 w 3552825"/>
              <a:gd name="connsiteY4" fmla="*/ 1238250 h 1238250"/>
              <a:gd name="connsiteX0" fmla="*/ 1509712 w 5062537"/>
              <a:gd name="connsiteY0" fmla="*/ 1238250 h 1238250"/>
              <a:gd name="connsiteX1" fmla="*/ 0 w 5062537"/>
              <a:gd name="connsiteY1" fmla="*/ 704850 h 1238250"/>
              <a:gd name="connsiteX2" fmla="*/ 4752975 w 5062537"/>
              <a:gd name="connsiteY2" fmla="*/ 0 h 1238250"/>
              <a:gd name="connsiteX3" fmla="*/ 5062537 w 5062537"/>
              <a:gd name="connsiteY3" fmla="*/ 1238250 h 1238250"/>
              <a:gd name="connsiteX4" fmla="*/ 1509712 w 5062537"/>
              <a:gd name="connsiteY4" fmla="*/ 1238250 h 1238250"/>
              <a:gd name="connsiteX0" fmla="*/ 1509712 w 5062537"/>
              <a:gd name="connsiteY0" fmla="*/ 533400 h 533400"/>
              <a:gd name="connsiteX1" fmla="*/ 0 w 5062537"/>
              <a:gd name="connsiteY1" fmla="*/ 0 h 533400"/>
              <a:gd name="connsiteX2" fmla="*/ 2266950 w 5062537"/>
              <a:gd name="connsiteY2" fmla="*/ 9525 h 533400"/>
              <a:gd name="connsiteX3" fmla="*/ 5062537 w 5062537"/>
              <a:gd name="connsiteY3" fmla="*/ 533400 h 533400"/>
              <a:gd name="connsiteX4" fmla="*/ 1509712 w 5062537"/>
              <a:gd name="connsiteY4" fmla="*/ 533400 h 533400"/>
              <a:gd name="connsiteX0" fmla="*/ 3756924 w 7309749"/>
              <a:gd name="connsiteY0" fmla="*/ 590550 h 590550"/>
              <a:gd name="connsiteX1" fmla="*/ 0 w 7309749"/>
              <a:gd name="connsiteY1" fmla="*/ 0 h 590550"/>
              <a:gd name="connsiteX2" fmla="*/ 4514162 w 7309749"/>
              <a:gd name="connsiteY2" fmla="*/ 66675 h 590550"/>
              <a:gd name="connsiteX3" fmla="*/ 7309749 w 7309749"/>
              <a:gd name="connsiteY3" fmla="*/ 590550 h 590550"/>
              <a:gd name="connsiteX4" fmla="*/ 3756924 w 7309749"/>
              <a:gd name="connsiteY4" fmla="*/ 590550 h 590550"/>
              <a:gd name="connsiteX0" fmla="*/ 3756924 w 7392613"/>
              <a:gd name="connsiteY0" fmla="*/ 590550 h 590550"/>
              <a:gd name="connsiteX1" fmla="*/ 0 w 7392613"/>
              <a:gd name="connsiteY1" fmla="*/ 0 h 590550"/>
              <a:gd name="connsiteX2" fmla="*/ 7392613 w 7392613"/>
              <a:gd name="connsiteY2" fmla="*/ 0 h 590550"/>
              <a:gd name="connsiteX3" fmla="*/ 7309749 w 7392613"/>
              <a:gd name="connsiteY3" fmla="*/ 590550 h 590550"/>
              <a:gd name="connsiteX4" fmla="*/ 3756924 w 7392613"/>
              <a:gd name="connsiteY4" fmla="*/ 590550 h 590550"/>
              <a:gd name="connsiteX0" fmla="*/ 6812122 w 10447811"/>
              <a:gd name="connsiteY0" fmla="*/ 590550 h 590550"/>
              <a:gd name="connsiteX1" fmla="*/ 0 w 10447811"/>
              <a:gd name="connsiteY1" fmla="*/ 0 h 590550"/>
              <a:gd name="connsiteX2" fmla="*/ 10447811 w 10447811"/>
              <a:gd name="connsiteY2" fmla="*/ 0 h 590550"/>
              <a:gd name="connsiteX3" fmla="*/ 10364947 w 10447811"/>
              <a:gd name="connsiteY3" fmla="*/ 590550 h 590550"/>
              <a:gd name="connsiteX4" fmla="*/ 6812122 w 10447811"/>
              <a:gd name="connsiteY4" fmla="*/ 590550 h 590550"/>
              <a:gd name="connsiteX0" fmla="*/ 0 w 3635689"/>
              <a:gd name="connsiteY0" fmla="*/ 590550 h 590550"/>
              <a:gd name="connsiteX1" fmla="*/ 1801945 w 3635689"/>
              <a:gd name="connsiteY1" fmla="*/ 7557 h 590550"/>
              <a:gd name="connsiteX2" fmla="*/ 3635689 w 3635689"/>
              <a:gd name="connsiteY2" fmla="*/ 0 h 590550"/>
              <a:gd name="connsiteX3" fmla="*/ 3552825 w 3635689"/>
              <a:gd name="connsiteY3" fmla="*/ 590550 h 590550"/>
              <a:gd name="connsiteX4" fmla="*/ 0 w 3635689"/>
              <a:gd name="connsiteY4" fmla="*/ 590550 h 590550"/>
              <a:gd name="connsiteX0" fmla="*/ 0 w 8784096"/>
              <a:gd name="connsiteY0" fmla="*/ 582993 h 582993"/>
              <a:gd name="connsiteX1" fmla="*/ 1801945 w 8784096"/>
              <a:gd name="connsiteY1" fmla="*/ 0 h 582993"/>
              <a:gd name="connsiteX2" fmla="*/ 8784096 w 8784096"/>
              <a:gd name="connsiteY2" fmla="*/ 0 h 582993"/>
              <a:gd name="connsiteX3" fmla="*/ 3552825 w 8784096"/>
              <a:gd name="connsiteY3" fmla="*/ 582993 h 582993"/>
              <a:gd name="connsiteX4" fmla="*/ 0 w 8784096"/>
              <a:gd name="connsiteY4" fmla="*/ 582993 h 582993"/>
              <a:gd name="connsiteX0" fmla="*/ 0 w 9785731"/>
              <a:gd name="connsiteY0" fmla="*/ 575436 h 582993"/>
              <a:gd name="connsiteX1" fmla="*/ 2803580 w 9785731"/>
              <a:gd name="connsiteY1" fmla="*/ 0 h 582993"/>
              <a:gd name="connsiteX2" fmla="*/ 9785731 w 9785731"/>
              <a:gd name="connsiteY2" fmla="*/ 0 h 582993"/>
              <a:gd name="connsiteX3" fmla="*/ 4554460 w 9785731"/>
              <a:gd name="connsiteY3" fmla="*/ 582993 h 582993"/>
              <a:gd name="connsiteX4" fmla="*/ 0 w 9785731"/>
              <a:gd name="connsiteY4" fmla="*/ 575436 h 582993"/>
              <a:gd name="connsiteX0" fmla="*/ 0 w 9865862"/>
              <a:gd name="connsiteY0" fmla="*/ 590550 h 590550"/>
              <a:gd name="connsiteX1" fmla="*/ 2883711 w 9865862"/>
              <a:gd name="connsiteY1" fmla="*/ 0 h 590550"/>
              <a:gd name="connsiteX2" fmla="*/ 9865862 w 9865862"/>
              <a:gd name="connsiteY2" fmla="*/ 0 h 590550"/>
              <a:gd name="connsiteX3" fmla="*/ 4634591 w 9865862"/>
              <a:gd name="connsiteY3" fmla="*/ 582993 h 590550"/>
              <a:gd name="connsiteX4" fmla="*/ 0 w 9865862"/>
              <a:gd name="connsiteY4" fmla="*/ 590550 h 590550"/>
              <a:gd name="connsiteX0" fmla="*/ 1663715 w 11529577"/>
              <a:gd name="connsiteY0" fmla="*/ 590550 h 590550"/>
              <a:gd name="connsiteX1" fmla="*/ 0 w 11529577"/>
              <a:gd name="connsiteY1" fmla="*/ 0 h 590550"/>
              <a:gd name="connsiteX2" fmla="*/ 11529577 w 11529577"/>
              <a:gd name="connsiteY2" fmla="*/ 0 h 590550"/>
              <a:gd name="connsiteX3" fmla="*/ 6298306 w 11529577"/>
              <a:gd name="connsiteY3" fmla="*/ 582993 h 590550"/>
              <a:gd name="connsiteX4" fmla="*/ 1663715 w 11529577"/>
              <a:gd name="connsiteY4" fmla="*/ 590550 h 590550"/>
              <a:gd name="connsiteX0" fmla="*/ 1663715 w 8224179"/>
              <a:gd name="connsiteY0" fmla="*/ 598107 h 598107"/>
              <a:gd name="connsiteX1" fmla="*/ 0 w 8224179"/>
              <a:gd name="connsiteY1" fmla="*/ 7557 h 598107"/>
              <a:gd name="connsiteX2" fmla="*/ 8224179 w 8224179"/>
              <a:gd name="connsiteY2" fmla="*/ 0 h 598107"/>
              <a:gd name="connsiteX3" fmla="*/ 6298306 w 8224179"/>
              <a:gd name="connsiteY3" fmla="*/ 590550 h 598107"/>
              <a:gd name="connsiteX4" fmla="*/ 1663715 w 8224179"/>
              <a:gd name="connsiteY4" fmla="*/ 598107 h 598107"/>
              <a:gd name="connsiteX0" fmla="*/ 762243 w 7322707"/>
              <a:gd name="connsiteY0" fmla="*/ 598107 h 598107"/>
              <a:gd name="connsiteX1" fmla="*/ 0 w 7322707"/>
              <a:gd name="connsiteY1" fmla="*/ 15114 h 598107"/>
              <a:gd name="connsiteX2" fmla="*/ 7322707 w 7322707"/>
              <a:gd name="connsiteY2" fmla="*/ 0 h 598107"/>
              <a:gd name="connsiteX3" fmla="*/ 5396834 w 7322707"/>
              <a:gd name="connsiteY3" fmla="*/ 590550 h 598107"/>
              <a:gd name="connsiteX4" fmla="*/ 762243 w 7322707"/>
              <a:gd name="connsiteY4" fmla="*/ 598107 h 598107"/>
              <a:gd name="connsiteX0" fmla="*/ 201326 w 7322707"/>
              <a:gd name="connsiteY0" fmla="*/ 605664 h 605664"/>
              <a:gd name="connsiteX1" fmla="*/ 0 w 7322707"/>
              <a:gd name="connsiteY1" fmla="*/ 15114 h 605664"/>
              <a:gd name="connsiteX2" fmla="*/ 7322707 w 7322707"/>
              <a:gd name="connsiteY2" fmla="*/ 0 h 605664"/>
              <a:gd name="connsiteX3" fmla="*/ 5396834 w 7322707"/>
              <a:gd name="connsiteY3" fmla="*/ 590550 h 605664"/>
              <a:gd name="connsiteX4" fmla="*/ 201326 w 7322707"/>
              <a:gd name="connsiteY4" fmla="*/ 605664 h 605664"/>
              <a:gd name="connsiteX0" fmla="*/ 3695194 w 10816575"/>
              <a:gd name="connsiteY0" fmla="*/ 605664 h 605664"/>
              <a:gd name="connsiteX1" fmla="*/ 0 w 10816575"/>
              <a:gd name="connsiteY1" fmla="*/ 37785 h 605664"/>
              <a:gd name="connsiteX2" fmla="*/ 10816575 w 10816575"/>
              <a:gd name="connsiteY2" fmla="*/ 0 h 605664"/>
              <a:gd name="connsiteX3" fmla="*/ 8890702 w 10816575"/>
              <a:gd name="connsiteY3" fmla="*/ 590550 h 605664"/>
              <a:gd name="connsiteX4" fmla="*/ 3695194 w 10816575"/>
              <a:gd name="connsiteY4" fmla="*/ 605664 h 605664"/>
              <a:gd name="connsiteX0" fmla="*/ 3695194 w 8890701"/>
              <a:gd name="connsiteY0" fmla="*/ 582993 h 582993"/>
              <a:gd name="connsiteX1" fmla="*/ 0 w 8890701"/>
              <a:gd name="connsiteY1" fmla="*/ 15114 h 582993"/>
              <a:gd name="connsiteX2" fmla="*/ 7414050 w 8890701"/>
              <a:gd name="connsiteY2" fmla="*/ 0 h 582993"/>
              <a:gd name="connsiteX3" fmla="*/ 8890702 w 8890701"/>
              <a:gd name="connsiteY3" fmla="*/ 567879 h 582993"/>
              <a:gd name="connsiteX4" fmla="*/ 3695194 w 8890701"/>
              <a:gd name="connsiteY4" fmla="*/ 582993 h 582993"/>
              <a:gd name="connsiteX0" fmla="*/ 3695194 w 8982044"/>
              <a:gd name="connsiteY0" fmla="*/ 582993 h 590550"/>
              <a:gd name="connsiteX1" fmla="*/ 0 w 8982044"/>
              <a:gd name="connsiteY1" fmla="*/ 15114 h 590550"/>
              <a:gd name="connsiteX2" fmla="*/ 7414050 w 8982044"/>
              <a:gd name="connsiteY2" fmla="*/ 0 h 590550"/>
              <a:gd name="connsiteX3" fmla="*/ 8982044 w 8982044"/>
              <a:gd name="connsiteY3" fmla="*/ 590550 h 590550"/>
              <a:gd name="connsiteX4" fmla="*/ 3695194 w 8982044"/>
              <a:gd name="connsiteY4" fmla="*/ 582993 h 590550"/>
              <a:gd name="connsiteX0" fmla="*/ 3603852 w 8982044"/>
              <a:gd name="connsiteY0" fmla="*/ 598107 h 598107"/>
              <a:gd name="connsiteX1" fmla="*/ 0 w 8982044"/>
              <a:gd name="connsiteY1" fmla="*/ 15114 h 598107"/>
              <a:gd name="connsiteX2" fmla="*/ 7414050 w 8982044"/>
              <a:gd name="connsiteY2" fmla="*/ 0 h 598107"/>
              <a:gd name="connsiteX3" fmla="*/ 8982044 w 8982044"/>
              <a:gd name="connsiteY3" fmla="*/ 590550 h 598107"/>
              <a:gd name="connsiteX4" fmla="*/ 3603852 w 8982044"/>
              <a:gd name="connsiteY4" fmla="*/ 598107 h 598107"/>
              <a:gd name="connsiteX0" fmla="*/ 2987286 w 8982044"/>
              <a:gd name="connsiteY0" fmla="*/ 605664 h 605664"/>
              <a:gd name="connsiteX1" fmla="*/ 0 w 8982044"/>
              <a:gd name="connsiteY1" fmla="*/ 15114 h 605664"/>
              <a:gd name="connsiteX2" fmla="*/ 7414050 w 8982044"/>
              <a:gd name="connsiteY2" fmla="*/ 0 h 605664"/>
              <a:gd name="connsiteX3" fmla="*/ 8982044 w 8982044"/>
              <a:gd name="connsiteY3" fmla="*/ 590550 h 605664"/>
              <a:gd name="connsiteX4" fmla="*/ 2987286 w 8982044"/>
              <a:gd name="connsiteY4" fmla="*/ 605664 h 605664"/>
              <a:gd name="connsiteX0" fmla="*/ 2987286 w 9393086"/>
              <a:gd name="connsiteY0" fmla="*/ 605664 h 605664"/>
              <a:gd name="connsiteX1" fmla="*/ 0 w 9393086"/>
              <a:gd name="connsiteY1" fmla="*/ 15114 h 605664"/>
              <a:gd name="connsiteX2" fmla="*/ 7414050 w 9393086"/>
              <a:gd name="connsiteY2" fmla="*/ 0 h 605664"/>
              <a:gd name="connsiteX3" fmla="*/ 9393086 w 9393086"/>
              <a:gd name="connsiteY3" fmla="*/ 590550 h 605664"/>
              <a:gd name="connsiteX4" fmla="*/ 2987286 w 9393086"/>
              <a:gd name="connsiteY4" fmla="*/ 605664 h 605664"/>
              <a:gd name="connsiteX0" fmla="*/ 2987286 w 19465022"/>
              <a:gd name="connsiteY0" fmla="*/ 620778 h 620778"/>
              <a:gd name="connsiteX1" fmla="*/ 0 w 19465022"/>
              <a:gd name="connsiteY1" fmla="*/ 30228 h 620778"/>
              <a:gd name="connsiteX2" fmla="*/ 19465022 w 19465022"/>
              <a:gd name="connsiteY2" fmla="*/ 0 h 620778"/>
              <a:gd name="connsiteX3" fmla="*/ 9393086 w 19465022"/>
              <a:gd name="connsiteY3" fmla="*/ 605664 h 620778"/>
              <a:gd name="connsiteX4" fmla="*/ 2987286 w 19465022"/>
              <a:gd name="connsiteY4" fmla="*/ 620778 h 620778"/>
              <a:gd name="connsiteX0" fmla="*/ -1 w 16477735"/>
              <a:gd name="connsiteY0" fmla="*/ 628335 h 628335"/>
              <a:gd name="connsiteX1" fmla="*/ 2470578 w 16477735"/>
              <a:gd name="connsiteY1" fmla="*/ 0 h 628335"/>
              <a:gd name="connsiteX2" fmla="*/ 16477735 w 16477735"/>
              <a:gd name="connsiteY2" fmla="*/ 7557 h 628335"/>
              <a:gd name="connsiteX3" fmla="*/ 6405799 w 16477735"/>
              <a:gd name="connsiteY3" fmla="*/ 613221 h 628335"/>
              <a:gd name="connsiteX4" fmla="*/ -1 w 16477735"/>
              <a:gd name="connsiteY4" fmla="*/ 628335 h 628335"/>
              <a:gd name="connsiteX0" fmla="*/ -1 w 14774881"/>
              <a:gd name="connsiteY0" fmla="*/ 628335 h 628335"/>
              <a:gd name="connsiteX1" fmla="*/ 2470578 w 14774881"/>
              <a:gd name="connsiteY1" fmla="*/ 0 h 628335"/>
              <a:gd name="connsiteX2" fmla="*/ 14774881 w 14774881"/>
              <a:gd name="connsiteY2" fmla="*/ 7557 h 628335"/>
              <a:gd name="connsiteX3" fmla="*/ 6405799 w 14774881"/>
              <a:gd name="connsiteY3" fmla="*/ 613221 h 628335"/>
              <a:gd name="connsiteX4" fmla="*/ -1 w 14774881"/>
              <a:gd name="connsiteY4" fmla="*/ 628335 h 628335"/>
              <a:gd name="connsiteX0" fmla="*/ 105530 w 14880412"/>
              <a:gd name="connsiteY0" fmla="*/ 628335 h 628335"/>
              <a:gd name="connsiteX1" fmla="*/ 0 w 14880412"/>
              <a:gd name="connsiteY1" fmla="*/ 0 h 628335"/>
              <a:gd name="connsiteX2" fmla="*/ 14880412 w 14880412"/>
              <a:gd name="connsiteY2" fmla="*/ 7557 h 628335"/>
              <a:gd name="connsiteX3" fmla="*/ 6511330 w 14880412"/>
              <a:gd name="connsiteY3" fmla="*/ 613221 h 628335"/>
              <a:gd name="connsiteX4" fmla="*/ 105530 w 14880412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6511330 w 13352209"/>
              <a:gd name="connsiteY3" fmla="*/ 613221 h 628335"/>
              <a:gd name="connsiteX4" fmla="*/ 105530 w 13352209"/>
              <a:gd name="connsiteY4" fmla="*/ 628335 h 628335"/>
              <a:gd name="connsiteX0" fmla="*/ 105530 w 13352209"/>
              <a:gd name="connsiteY0" fmla="*/ 628335 h 628335"/>
              <a:gd name="connsiteX1" fmla="*/ 0 w 13352209"/>
              <a:gd name="connsiteY1" fmla="*/ 0 h 628335"/>
              <a:gd name="connsiteX2" fmla="*/ 13352209 w 13352209"/>
              <a:gd name="connsiteY2" fmla="*/ 22671 h 628335"/>
              <a:gd name="connsiteX3" fmla="*/ 5943714 w 13352209"/>
              <a:gd name="connsiteY3" fmla="*/ 613221 h 628335"/>
              <a:gd name="connsiteX4" fmla="*/ 105530 w 13352209"/>
              <a:gd name="connsiteY4" fmla="*/ 628335 h 628335"/>
              <a:gd name="connsiteX0" fmla="*/ 12025505 w 25272184"/>
              <a:gd name="connsiteY0" fmla="*/ 605664 h 605664"/>
              <a:gd name="connsiteX1" fmla="*/ 0 w 25272184"/>
              <a:gd name="connsiteY1" fmla="*/ 0 h 605664"/>
              <a:gd name="connsiteX2" fmla="*/ 25272184 w 25272184"/>
              <a:gd name="connsiteY2" fmla="*/ 0 h 605664"/>
              <a:gd name="connsiteX3" fmla="*/ 17863689 w 25272184"/>
              <a:gd name="connsiteY3" fmla="*/ 590550 h 605664"/>
              <a:gd name="connsiteX4" fmla="*/ 12025505 w 25272184"/>
              <a:gd name="connsiteY4" fmla="*/ 605664 h 605664"/>
              <a:gd name="connsiteX0" fmla="*/ 12025505 w 17863689"/>
              <a:gd name="connsiteY0" fmla="*/ 613221 h 613221"/>
              <a:gd name="connsiteX1" fmla="*/ 0 w 17863689"/>
              <a:gd name="connsiteY1" fmla="*/ 7557 h 613221"/>
              <a:gd name="connsiteX2" fmla="*/ 13090227 w 17863689"/>
              <a:gd name="connsiteY2" fmla="*/ 0 h 613221"/>
              <a:gd name="connsiteX3" fmla="*/ 17863689 w 17863689"/>
              <a:gd name="connsiteY3" fmla="*/ 598107 h 613221"/>
              <a:gd name="connsiteX4" fmla="*/ 12025505 w 17863689"/>
              <a:gd name="connsiteY4" fmla="*/ 613221 h 6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3689" h="613221">
                <a:moveTo>
                  <a:pt x="12025505" y="613221"/>
                </a:moveTo>
                <a:lnTo>
                  <a:pt x="0" y="7557"/>
                </a:lnTo>
                <a:lnTo>
                  <a:pt x="13090227" y="0"/>
                </a:lnTo>
                <a:lnTo>
                  <a:pt x="17863689" y="598107"/>
                </a:lnTo>
                <a:lnTo>
                  <a:pt x="12025505" y="613221"/>
                </a:lnTo>
                <a:close/>
              </a:path>
            </a:pathLst>
          </a:custGeom>
          <a:gradFill>
            <a:gsLst>
              <a:gs pos="100000">
                <a:schemeClr val="bg2">
                  <a:lumMod val="75000"/>
                  <a:alpha val="0"/>
                </a:schemeClr>
              </a:gs>
              <a:gs pos="50000">
                <a:srgbClr val="FFFF00">
                  <a:alpha val="50000"/>
                </a:srgbClr>
              </a:gs>
              <a:gs pos="0">
                <a:srgbClr val="FFC000"/>
              </a:gs>
            </a:gsLst>
            <a:lin ang="16200000" scaled="0"/>
          </a:gradFill>
          <a:ln w="22225">
            <a:gradFill>
              <a:gsLst>
                <a:gs pos="0">
                  <a:schemeClr val="accent1">
                    <a:tint val="66000"/>
                    <a:satMod val="160000"/>
                    <a:alpha val="0"/>
                  </a:schemeClr>
                </a:gs>
                <a:gs pos="50000">
                  <a:srgbClr val="FFC000">
                    <a:alpha val="50000"/>
                  </a:srgb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1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3" name="Picture 15" descr="http://upload.wikimedia.org/wikipedia/commons/thumb/7/7b/Ramona_Street_Architectural_District%2C_Palo_Alto%2C_CA_5-27-2012_2-48-37_PM.JPG/320px-Ramona_Street_Architectural_District%2C_Palo_Alto%2C_CA_5-27-2012_2-48-37_P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601" y="4236586"/>
            <a:ext cx="1424952" cy="106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460" y="3603646"/>
            <a:ext cx="1386948" cy="17753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692" y="1820718"/>
            <a:ext cx="1412485" cy="17829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6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293" y="2442441"/>
            <a:ext cx="1710561" cy="114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25" y="4443562"/>
            <a:ext cx="1745294" cy="86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40" y="2278249"/>
            <a:ext cx="1856797" cy="2377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358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2">
            <a:extLst>
              <a:ext uri="{FF2B5EF4-FFF2-40B4-BE49-F238E27FC236}">
                <a16:creationId xmlns:a16="http://schemas.microsoft.com/office/drawing/2014/main" id="{E10EC674-A3F3-4F83-82BA-75F9075D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1" y="462329"/>
            <a:ext cx="11168738" cy="43995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Successful Industrial Case: Concolic Testing Automotive SW</a:t>
            </a:r>
            <a:endParaRPr lang="ko-KR" altLang="en-US" sz="2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B4079D-CA66-4219-83A0-3817482B9FD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0045" y="867538"/>
            <a:ext cx="3756092" cy="5923743"/>
          </a:xfrm>
          <a:prstGeom prst="rect">
            <a:avLst/>
          </a:prstGeom>
        </p:spPr>
      </p:pic>
      <p:pic>
        <p:nvPicPr>
          <p:cNvPr id="15" name="Picture 2" descr="http://img.yonhapnews.co.kr/etc/inner/KR/2018/07/20/AKR20180720158800003_02_i.jpg">
            <a:extLst>
              <a:ext uri="{FF2B5EF4-FFF2-40B4-BE49-F238E27FC236}">
                <a16:creationId xmlns:a16="http://schemas.microsoft.com/office/drawing/2014/main" id="{3A8B42DD-32DE-411C-A99B-C0DA1512F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48" y="2929534"/>
            <a:ext cx="4332632" cy="324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F77DA81-8ACB-4C6F-B89B-951221BEFBF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40077" y="833673"/>
            <a:ext cx="4246910" cy="225647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8AED5A-CA80-4D41-BB9B-BC630DA81308}"/>
              </a:ext>
            </a:extLst>
          </p:cNvPr>
          <p:cNvSpPr/>
          <p:nvPr/>
        </p:nvSpPr>
        <p:spPr>
          <a:xfrm>
            <a:off x="6209584" y="6211670"/>
            <a:ext cx="43326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ko-KR" altLang="en-US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5"/>
              </a:rPr>
              <a:t>http://m.yna.co.kr/kr/contents/?cid=AKR20180720158800003&amp;mobile</a:t>
            </a:r>
            <a:endParaRPr lang="ko-KR" altLang="en-US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8D4C9-94CD-6504-54F9-13FE0ACF16B2}"/>
              </a:ext>
            </a:extLst>
          </p:cNvPr>
          <p:cNvSpPr txBox="1"/>
          <p:nvPr/>
        </p:nvSpPr>
        <p:spPr>
          <a:xfrm>
            <a:off x="1131971" y="4826675"/>
            <a:ext cx="4209990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Hyundai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Mobis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and a research team lead by Prof. Moonzoo Kim at KAIST jointly developed MAIST for automated testing</a:t>
            </a: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automates unit coverage testing performed by human engineers by applying concolic unit testing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BF5964-B087-D647-C4AA-D4739F8D0627}"/>
              </a:ext>
            </a:extLst>
          </p:cNvPr>
          <p:cNvSpPr txBox="1"/>
          <p:nvPr/>
        </p:nvSpPr>
        <p:spPr>
          <a:xfrm>
            <a:off x="6266676" y="867538"/>
            <a:ext cx="4762501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can reduce 53% and 70% of manual testing effort for IBU(Integrated Body Unit) and SVM(Surround View Monitoring)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8E482-63AD-72D0-CD3C-1E812BD19165}"/>
              </a:ext>
            </a:extLst>
          </p:cNvPr>
          <p:cNvSpPr txBox="1"/>
          <p:nvPr/>
        </p:nvSpPr>
        <p:spPr>
          <a:xfrm>
            <a:off x="8157364" y="3856509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IBU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68DD6-A32E-BC08-7902-F35BBA9383CC}"/>
              </a:ext>
            </a:extLst>
          </p:cNvPr>
          <p:cNvSpPr txBox="1"/>
          <p:nvPr/>
        </p:nvSpPr>
        <p:spPr>
          <a:xfrm>
            <a:off x="9513892" y="3852880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SVM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FBBF0-FD66-102E-25F2-6B22BB15EA68}"/>
              </a:ext>
            </a:extLst>
          </p:cNvPr>
          <p:cNvSpPr txBox="1"/>
          <p:nvPr/>
        </p:nvSpPr>
        <p:spPr>
          <a:xfrm>
            <a:off x="6181409" y="4496887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B2397-31B8-612B-7C04-0BFA7327B1F0}"/>
              </a:ext>
            </a:extLst>
          </p:cNvPr>
          <p:cNvSpPr txBox="1"/>
          <p:nvPr/>
        </p:nvSpPr>
        <p:spPr>
          <a:xfrm>
            <a:off x="8329017" y="5243231"/>
            <a:ext cx="226674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Reduction of manual testing effort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AA1F01-9002-066C-623B-634B9792B615}"/>
              </a:ext>
            </a:extLst>
          </p:cNvPr>
          <p:cNvSpPr txBox="1"/>
          <p:nvPr/>
        </p:nvSpPr>
        <p:spPr>
          <a:xfrm>
            <a:off x="8614564" y="4342999"/>
            <a:ext cx="417787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53%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794F1-BD91-CD4B-972E-7F979A673D34}"/>
              </a:ext>
            </a:extLst>
          </p:cNvPr>
          <p:cNvSpPr txBox="1"/>
          <p:nvPr/>
        </p:nvSpPr>
        <p:spPr>
          <a:xfrm>
            <a:off x="9927853" y="4350189"/>
            <a:ext cx="490966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70%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432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511628" y="3265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Final Remarks  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>
          <a:xfrm>
            <a:off x="838200" y="1260247"/>
            <a:ext cx="10515600" cy="51763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3200" dirty="0"/>
              <a:t>For undergraduate students:</a:t>
            </a:r>
          </a:p>
          <a:p>
            <a:pPr lvl="1">
              <a:lnSpc>
                <a:spcPct val="110000"/>
              </a:lnSpc>
            </a:pPr>
            <a:r>
              <a:rPr lang="en-US" altLang="ko-KR" sz="2800" dirty="0"/>
              <a:t>Highly recommend URP studies or independent studies</a:t>
            </a:r>
          </a:p>
          <a:p>
            <a:pPr lvl="2">
              <a:lnSpc>
                <a:spcPct val="110000"/>
              </a:lnSpc>
            </a:pPr>
            <a:r>
              <a:rPr lang="ko-KR" altLang="en-US" sz="2400" dirty="0" err="1"/>
              <a:t>이아청</a:t>
            </a:r>
            <a:r>
              <a:rPr lang="ko-KR" altLang="en-US" sz="2400" dirty="0"/>
              <a:t> </a:t>
            </a:r>
            <a:r>
              <a:rPr lang="en-US" altLang="ko-KR" sz="2400" dirty="0"/>
              <a:t>detected several crash bugs in Hyundai </a:t>
            </a:r>
            <a:r>
              <a:rPr lang="en-US" altLang="ko-KR" sz="2400" dirty="0" err="1"/>
              <a:t>Mobis</a:t>
            </a:r>
            <a:r>
              <a:rPr lang="en-US" altLang="ko-KR" sz="2400" dirty="0"/>
              <a:t> SW during 2018 summer  interns</a:t>
            </a:r>
          </a:p>
          <a:p>
            <a:pPr>
              <a:lnSpc>
                <a:spcPct val="110000"/>
              </a:lnSpc>
            </a:pPr>
            <a:r>
              <a:rPr lang="en-US" altLang="ko-KR" sz="3200" dirty="0">
                <a:sym typeface="Wingdings" pitchFamily="2" charset="2"/>
              </a:rPr>
              <a:t>For graduate students:</a:t>
            </a:r>
          </a:p>
          <a:p>
            <a:pPr lvl="1">
              <a:lnSpc>
                <a:spcPct val="110000"/>
              </a:lnSpc>
            </a:pPr>
            <a:r>
              <a:rPr lang="en-US" altLang="ko-KR" sz="2800" dirty="0">
                <a:sym typeface="Wingdings" pitchFamily="2" charset="2"/>
              </a:rPr>
              <a:t>Welcome research discussions to </a:t>
            </a:r>
            <a:r>
              <a:rPr lang="en-US" altLang="ko-KR" sz="2800">
                <a:sym typeface="Wingdings" pitchFamily="2" charset="2"/>
              </a:rPr>
              <a:t>apply formal SW </a:t>
            </a:r>
            <a:r>
              <a:rPr lang="en-US" altLang="ko-KR" sz="2800" dirty="0">
                <a:sym typeface="Wingdings" pitchFamily="2" charset="2"/>
              </a:rPr>
              <a:t>analysis techniques</a:t>
            </a:r>
          </a:p>
          <a:p>
            <a:pPr lvl="2">
              <a:lnSpc>
                <a:spcPct val="110000"/>
              </a:lnSpc>
            </a:pPr>
            <a:r>
              <a:rPr lang="en-US" altLang="ko-KR" sz="2400">
                <a:sym typeface="Wingdings" pitchFamily="2" charset="2"/>
              </a:rPr>
              <a:t>Systematically modeling and verifying complex SW  </a:t>
            </a:r>
            <a:endParaRPr lang="en-US" altLang="ko-KR" sz="2400" dirty="0">
              <a:sym typeface="Wingdings" pitchFamily="2" charset="2"/>
            </a:endParaRPr>
          </a:p>
          <a:p>
            <a:pPr marL="457200" lvl="1" indent="0">
              <a:lnSpc>
                <a:spcPct val="110000"/>
              </a:lnSpc>
              <a:buNone/>
            </a:pP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99C3AF-7E72-4EA6-9D51-72AF6FB82122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10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568333D-B4DB-40C9-A734-24EFAE7A9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653" y="445584"/>
            <a:ext cx="7313217" cy="434690"/>
          </a:xfrm>
          <a:effectLst>
            <a:outerShdw blurRad="88900" dist="38100" dir="2700000" algn="ctr" rotWithShape="0">
              <a:schemeClr val="tx1">
                <a:alpha val="80000"/>
              </a:scheme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>
                <a:solidFill>
                  <a:schemeClr val="bg1"/>
                </a:solidFill>
                <a:effectLst>
                  <a:outerShdw blurRad="241300" dist="50800" dir="5400000" algn="ctr" rotWithShape="0">
                    <a:schemeClr val="tx1">
                      <a:lumMod val="65000"/>
                      <a:lumOff val="35000"/>
                    </a:scheme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Software Testing Verification (SWTV) Group</a:t>
            </a:r>
            <a:endParaRPr lang="ko-KR" altLang="en-US" sz="2600" dirty="0">
              <a:solidFill>
                <a:schemeClr val="bg1"/>
              </a:solidFill>
              <a:effectLst>
                <a:outerShdw blurRad="241300" dist="50800" dir="5400000" algn="ctr" rotWithShape="0">
                  <a:schemeClr val="tx1">
                    <a:lumMod val="65000"/>
                    <a:lumOff val="35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34E2314-426F-4E04-A831-5B81DCD3303A}"/>
              </a:ext>
            </a:extLst>
          </p:cNvPr>
          <p:cNvSpPr/>
          <p:nvPr/>
        </p:nvSpPr>
        <p:spPr>
          <a:xfrm>
            <a:off x="1474757" y="1500379"/>
            <a:ext cx="409898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Prof. Moonzoo Kim </a:t>
            </a: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eaLnBrk="1" hangingPunct="1"/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E-mail: </a:t>
            </a:r>
          </a:p>
          <a:p>
            <a:pPr eaLnBrk="1" hangingPunct="1"/>
            <a:r>
              <a:rPr lang="en-US" altLang="ko-KR" sz="20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moonzoo</a:t>
            </a:r>
            <a:r>
              <a:rPr lang="en-US" altLang="ko-KR" sz="2000" b="1" err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.</a:t>
            </a:r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kim@</a:t>
            </a:r>
            <a:r>
              <a:rPr lang="en-US" altLang="ko-KR" sz="20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Courier New" panose="02070309020205020404" pitchFamily="49" charset="0"/>
              </a:rPr>
              <a:t>gmail.com</a:t>
            </a:r>
          </a:p>
          <a:p>
            <a:pPr eaLnBrk="1" hangingPunct="1"/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2000" b="1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https://swtv.kaist.ac.kr/ </a:t>
            </a:r>
          </a:p>
          <a:p>
            <a:pPr eaLnBrk="1" hangingPunct="1"/>
            <a:endParaRPr lang="en-US" altLang="ko-KR" sz="20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33E023-C807-45C1-B772-1655D91ADAC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73743" y="1500379"/>
            <a:ext cx="5143500" cy="41976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B0548F-8F8F-4157-888C-FC1FE568E1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087677"/>
            <a:ext cx="1913360" cy="70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umans vs AI: Who's Better at Building Relationships? - ELE Times">
            <a:extLst>
              <a:ext uri="{FF2B5EF4-FFF2-40B4-BE49-F238E27FC236}">
                <a16:creationId xmlns:a16="http://schemas.microsoft.com/office/drawing/2014/main" id="{E263D4C5-78BE-42DA-B36A-09EFEB756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73" y="3818749"/>
            <a:ext cx="3854739" cy="249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dvanced PHP: Debugging Techniques">
            <a:extLst>
              <a:ext uri="{FF2B5EF4-FFF2-40B4-BE49-F238E27FC236}">
                <a16:creationId xmlns:a16="http://schemas.microsoft.com/office/drawing/2014/main" id="{69DF55C0-0D29-4BA2-8CE3-FE70F53CA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172" y="1180718"/>
            <a:ext cx="3833270" cy="243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8F6AFC-8F2E-4E4D-BC4C-425C7AA081E7}"/>
              </a:ext>
            </a:extLst>
          </p:cNvPr>
          <p:cNvSpPr txBox="1"/>
          <p:nvPr/>
        </p:nvSpPr>
        <p:spPr>
          <a:xfrm>
            <a:off x="5525751" y="988952"/>
            <a:ext cx="5975769" cy="737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 latinLnBrk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Safety of SW becomes unreliable </a:t>
            </a: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the high complexity of SW 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F0FDB6-3AFF-4251-B9AC-113B824FD6BD}"/>
              </a:ext>
            </a:extLst>
          </p:cNvPr>
          <p:cNvSpPr txBox="1"/>
          <p:nvPr/>
        </p:nvSpPr>
        <p:spPr>
          <a:xfrm>
            <a:off x="6231387" y="3072471"/>
            <a:ext cx="1948664" cy="7462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89 people died</a:t>
            </a: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caused by</a:t>
            </a:r>
            <a:b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Toyota SUA (sudden </a:t>
            </a:r>
            <a:b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unintended acceleration) </a:t>
            </a:r>
            <a:endParaRPr lang="en-US" altLang="ko-KR" sz="14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8F3C8E-828D-4FE3-9877-E3EA638FB4CE}"/>
              </a:ext>
            </a:extLst>
          </p:cNvPr>
          <p:cNvSpPr txBox="1"/>
          <p:nvPr/>
        </p:nvSpPr>
        <p:spPr>
          <a:xfrm>
            <a:off x="8748869" y="3075997"/>
            <a:ext cx="1891121" cy="7041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defTabSz="914400" latinLnBrk="1">
              <a:defRPr/>
            </a:pPr>
            <a:r>
              <a:rPr lang="en-US" altLang="ko-KR" sz="14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346 people died </a:t>
            </a: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</a:t>
            </a:r>
            <a:b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 Boeing 737 MAX </a:t>
            </a:r>
            <a:b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crash </a:t>
            </a:r>
            <a:endParaRPr lang="en-US" altLang="ko-KR" sz="14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Picture 4" descr="https://airwaysmag.com/wp-content/uploads/2018/10/Lionair-indonesia-plane-crash_001-4_3.jpg">
            <a:extLst>
              <a:ext uri="{FF2B5EF4-FFF2-40B4-BE49-F238E27FC236}">
                <a16:creationId xmlns:a16="http://schemas.microsoft.com/office/drawing/2014/main" id="{2C76F00B-298C-4FC6-96FA-6464B9F9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69" y="1906615"/>
            <a:ext cx="1891121" cy="117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1E2422-4882-4380-9761-FAD8DB69AFF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6598" y="1906615"/>
            <a:ext cx="1963455" cy="11712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540611-1F7B-4FD7-ACE4-80C07CB6F984}"/>
              </a:ext>
            </a:extLst>
          </p:cNvPr>
          <p:cNvSpPr txBox="1"/>
          <p:nvPr/>
        </p:nvSpPr>
        <p:spPr>
          <a:xfrm>
            <a:off x="5575300" y="4113137"/>
            <a:ext cx="645160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defTabSz="622300" latinLnBrk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Modern SW is too large and complex 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for human engineers to manually test  </a:t>
            </a:r>
            <a:endParaRPr lang="en-US" altLang="ko-KR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1" indent="-285750" defTabSz="622300" latinLnBrk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b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Decreased product quality </a:t>
            </a:r>
            <a:r>
              <a:rPr lang="en-US" altLang="ko-KR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due to the low effectiveness and efficiency of SW bug detection</a:t>
            </a:r>
            <a:r>
              <a: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2" name="Picture 2" descr="http://bacikgroup.com/wp-content/uploads/2013/11/server-farm-shot.jpg">
            <a:extLst>
              <a:ext uri="{FF2B5EF4-FFF2-40B4-BE49-F238E27FC236}">
                <a16:creationId xmlns:a16="http://schemas.microsoft.com/office/drawing/2014/main" id="{DAFA21EC-733E-4DE5-9D48-33D9445E5F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6092564" y="5474788"/>
            <a:ext cx="1963455" cy="128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F0E6D80-CEED-4550-BCF4-A10E22D89DB1}"/>
              </a:ext>
            </a:extLst>
          </p:cNvPr>
          <p:cNvSpPr txBox="1"/>
          <p:nvPr/>
        </p:nvSpPr>
        <p:spPr>
          <a:xfrm>
            <a:off x="8350888" y="5453135"/>
            <a:ext cx="2626939" cy="99418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lvl="1" defTabSz="622300" latinLnBrk="1">
              <a:lnSpc>
                <a:spcPct val="110000"/>
              </a:lnSpc>
              <a:defRPr/>
            </a:pPr>
            <a:r>
              <a:rPr lang="en-US" altLang="ko-KR" b="1" kern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Scientific modeling and verifying SW </a:t>
            </a:r>
            <a:r>
              <a:rPr lang="en-US" altLang="ko-KR" b="1" kern="0"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is the solution to the problem </a:t>
            </a:r>
            <a:endParaRPr lang="en-US" altLang="ko-KR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id="{2B56EE28-306C-4647-817A-C858F3EA38B8}"/>
              </a:ext>
            </a:extLst>
          </p:cNvPr>
          <p:cNvSpPr txBox="1">
            <a:spLocks/>
          </p:cNvSpPr>
          <p:nvPr/>
        </p:nvSpPr>
        <p:spPr>
          <a:xfrm>
            <a:off x="1084883" y="399866"/>
            <a:ext cx="8229600" cy="492443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Necessity of Automated SW Testing</a:t>
            </a:r>
            <a:endParaRPr lang="ko-KR" altLang="en-US" sz="2600" b="1" dirty="0">
              <a:solidFill>
                <a:prstClr val="white"/>
              </a:solidFill>
              <a:effectLst>
                <a:outerShdw blurRad="190500" dist="50800" dir="5400000" algn="ctr" rotWithShape="0">
                  <a:schemeClr val="tx1">
                    <a:lumMod val="65000"/>
                    <a:lumOff val="35000"/>
                  </a:scheme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478" y="506131"/>
            <a:ext cx="11643433" cy="365125"/>
          </a:xfrm>
        </p:spPr>
        <p:txBody>
          <a:bodyPr>
            <a:no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Social and Economic Loss due to High Complexity of SW</a:t>
            </a:r>
            <a:endParaRPr lang="ko-KR" altLang="en-US" sz="26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37056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(2010s) Toyota sudden </a:t>
            </a:r>
            <a:b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u="sng" dirty="0">
                <a:solidFill>
                  <a:prstClr val="black"/>
                </a:solidFill>
              </a:rPr>
              <a:t>unintended acceleration</a:t>
            </a:r>
            <a:endParaRPr lang="en-US" altLang="ko-KR" u="sng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89 people died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since 2002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2012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Fined </a:t>
            </a: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1.2 billion USD 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in 2014  </a:t>
            </a:r>
          </a:p>
        </p:txBody>
      </p:sp>
      <p:pic>
        <p:nvPicPr>
          <p:cNvPr id="9" name="Picture 6" descr="Image result for 2003 electricity blackout in new york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213" y="2370714"/>
            <a:ext cx="2880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6102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(2003) US &amp; Canada blackout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7 states in US and 1 state in Canada </a:t>
            </a:r>
            <a:b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suffered 3 days electricity blackout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Caused by the failures of MISO </a:t>
            </a:r>
            <a:b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</a:b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monitoring  SW 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50 million people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suffered and 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economic loss  of  </a:t>
            </a: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6 billion USD </a:t>
            </a:r>
            <a:endParaRPr lang="ko-KR" altLang="en-US" sz="1600" dirty="0">
              <a:solidFill>
                <a:srgbClr val="FF0000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725307" y="1047264"/>
            <a:ext cx="8531230" cy="1563063"/>
            <a:chOff x="231770" y="1313596"/>
            <a:chExt cx="8531230" cy="1563063"/>
          </a:xfrm>
        </p:grpSpPr>
        <p:sp>
          <p:nvSpPr>
            <p:cNvPr id="12" name="빗면 11"/>
            <p:cNvSpPr/>
            <p:nvPr/>
          </p:nvSpPr>
          <p:spPr>
            <a:xfrm>
              <a:off x="231770" y="1313596"/>
              <a:ext cx="8531230" cy="1151466"/>
            </a:xfrm>
            <a:prstGeom prst="bevel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" y="1491664"/>
              <a:ext cx="8215519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Although most areas of modern society depend on SW, </a:t>
              </a:r>
              <a:b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</a:b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reliability of SW </a:t>
              </a:r>
              <a:r>
                <a:rPr lang="en-US" altLang="ko-KR" sz="2400" dirty="0">
                  <a:solidFill>
                    <a:prstClr val="black"/>
                  </a:solidFill>
                  <a:latin typeface="Calibri"/>
                  <a:ea typeface="맑은 고딕" panose="020B0503020000020004" pitchFamily="50" charset="-127"/>
                </a:rPr>
                <a:t>is not improved much due to its </a:t>
              </a: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high complexity</a:t>
              </a:r>
            </a:p>
            <a:p>
              <a:pPr algn="ctr">
                <a:lnSpc>
                  <a:spcPct val="150000"/>
                </a:lnSpc>
                <a:defRPr/>
              </a:pPr>
              <a:r>
                <a:rPr lang="en-US" altLang="ko-KR" sz="2400" dirty="0">
                  <a:solidFill>
                    <a:srgbClr val="FF0000"/>
                  </a:solidFill>
                  <a:latin typeface="Calibri"/>
                  <a:ea typeface="맑은 고딕" panose="020B0503020000020004" pitchFamily="50" charset="-127"/>
                </a:rPr>
                <a:t> </a:t>
              </a:r>
              <a:endParaRPr lang="ko-KR" altLang="en-US" sz="24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201263" y="4462564"/>
            <a:ext cx="3380193" cy="17621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(2018-2019) Boeing 737 MAX </a:t>
            </a:r>
          </a:p>
          <a:p>
            <a:pPr lvl="0" latinLnBrk="1">
              <a:defRPr/>
            </a:pPr>
            <a:r>
              <a:rPr lang="en-US" altLang="ko-KR" u="sng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accidents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srgbClr val="FF0000"/>
                </a:solidFill>
                <a:latin typeface="Calibri"/>
                <a:ea typeface="맑은 고딕" panose="020B0503020000020004" pitchFamily="50" charset="-127"/>
              </a:rPr>
              <a:t>346 people died</a:t>
            </a: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in 2 accidents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SW bugs detected in 2019 </a:t>
            </a:r>
          </a:p>
          <a:p>
            <a:pPr marL="285750" indent="-285750">
              <a:buFontTx/>
              <a:buChar char="-"/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Boeing 737 MAX is banned </a:t>
            </a:r>
          </a:p>
          <a:p>
            <a:pPr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all over the world</a:t>
            </a:r>
          </a:p>
        </p:txBody>
      </p:sp>
      <p:pic>
        <p:nvPicPr>
          <p:cNvPr id="1028" name="Picture 4" descr="https://airwaysmag.com/wp-content/uploads/2018/10/Lionair-indonesia-plane-crash_001-4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565" y="2370714"/>
            <a:ext cx="3028853" cy="191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2"/>
          </p:nvPr>
        </p:nvSpPr>
        <p:spPr>
          <a:xfrm>
            <a:off x="189235" y="641731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DB5FF2A-8675-41EA-8D8E-C814BBBEEC85}" type="datetime1">
              <a:rPr lang="ko-KR" altLang="en-US" smtClean="0"/>
              <a:pPr/>
              <a:t>2023-08-28</a:t>
            </a:fld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>
          <a:xfrm>
            <a:off x="11137900" y="6417309"/>
            <a:ext cx="781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4A1B628-B272-4CC6-BE97-1E2C59277CE8}" type="slidenum">
              <a:rPr lang="ko-KR" altLang="en-US" smtClean="0"/>
              <a:pPr algn="r"/>
              <a:t>4</a:t>
            </a:fld>
            <a:r>
              <a:rPr lang="ko-KR" altLang="en-US"/>
              <a:t> </a:t>
            </a:r>
            <a:r>
              <a:rPr lang="en-US" altLang="ko-KR"/>
              <a:t>/ 19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480" y="2370714"/>
            <a:ext cx="3028853" cy="1908000"/>
          </a:xfrm>
          <a:prstGeom prst="rect">
            <a:avLst/>
          </a:prstGeom>
        </p:spPr>
      </p:pic>
      <p:pic>
        <p:nvPicPr>
          <p:cNvPr id="5" name="Picture 4" descr="Flag of the United States of Americ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54" y="5250700"/>
            <a:ext cx="686681" cy="36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lag of Canada (Pantone).sv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55" y="5699887"/>
            <a:ext cx="704122" cy="3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yota Logo, HD, Meani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227" y="5081561"/>
            <a:ext cx="1133729" cy="971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oeing: Boeing Korea - Hom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859" y="5503066"/>
            <a:ext cx="1913179" cy="72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mage.yes24.com/goods/13768686/L">
            <a:extLst>
              <a:ext uri="{FF2B5EF4-FFF2-40B4-BE49-F238E27FC236}">
                <a16:creationId xmlns:a16="http://schemas.microsoft.com/office/drawing/2014/main" id="{7BFDA575-21CD-A4DF-92C5-7D1B8D5C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695" y="822269"/>
            <a:ext cx="1520332" cy="223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38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FEA81C9-611C-4080-9B1E-C5036798D4A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7086" y="838445"/>
            <a:ext cx="4611736" cy="46573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3E36AF-1714-496B-9394-1D20FA16313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963" y="4370051"/>
            <a:ext cx="4769786" cy="2325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09A485-34B3-4383-A883-E6715545CF1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6792" y="838445"/>
            <a:ext cx="3944485" cy="5948283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:a16="http://schemas.microsoft.com/office/drawing/2014/main" id="{691A610E-E738-4EDD-928B-29EC106C3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307" y="454608"/>
            <a:ext cx="8327091" cy="394633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Boieng</a:t>
            </a:r>
            <a:r>
              <a:rPr lang="ko-KR" altLang="en-US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737 </a:t>
            </a:r>
            <a:r>
              <a:rPr lang="en-US" altLang="ko-KR" sz="26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MAX Crash due to SW Bugs</a:t>
            </a:r>
            <a:endParaRPr lang="ko-KR" alt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03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4CCA7-C939-4F5D-808B-FD219282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4789" y="327664"/>
            <a:ext cx="7315200" cy="670298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Size and Complexity of Modern SW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D5F6B1-7D45-4605-9EAE-35BB3DC098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1855" y="896654"/>
            <a:ext cx="9108281" cy="53101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078B90-7FDA-4A46-A303-1D9BAAA56AEC}"/>
              </a:ext>
            </a:extLst>
          </p:cNvPr>
          <p:cNvSpPr txBox="1"/>
          <p:nvPr/>
        </p:nvSpPr>
        <p:spPr>
          <a:xfrm>
            <a:off x="3429000" y="6085716"/>
            <a:ext cx="7124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i="1" dirty="0" err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A.Busnelli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Counting, 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3"/>
              </a:rPr>
              <a:t>https://www.linkedin.com/pulse/20140626152045-3625632-car-software-100m-lines-of-code-and-counting</a:t>
            </a:r>
            <a:endParaRPr lang="en-US" altLang="ko-KR" sz="14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hlinkClick r:id="rId4"/>
              </a:rPr>
              <a:t>http://www.informationisbeautiful.net/visualizations/million-lines-of-code/</a:t>
            </a:r>
            <a:r>
              <a:rPr lang="en-US" altLang="ko-KR" sz="1400" i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  </a:t>
            </a:r>
            <a:endParaRPr lang="ko-KR" altLang="en-US" sz="1400" i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282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13E8F-D87C-4A94-A5E0-71ED9E5C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496" y="294384"/>
            <a:ext cx="7284944" cy="776289"/>
          </a:xfr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How to Improve the Quality of SW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990D862-7498-4DBC-BFB2-8F9AAD0A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900" y="1070673"/>
            <a:ext cx="9004101" cy="5198831"/>
          </a:xfrm>
        </p:spPr>
        <p:txBody>
          <a:bodyPr>
            <a:noAutofit/>
          </a:bodyPr>
          <a:lstStyle/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Systematic testing (can be still manual)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Coverage criteria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Mutation analysis</a:t>
            </a: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dirty="0">
                <a:ea typeface="나눔스퀘어" panose="020B0600000101010101" pitchFamily="50" charset="-127"/>
              </a:rPr>
              <a:t>Testing through automated analysis tools</a:t>
            </a:r>
          </a:p>
          <a:p>
            <a:pPr marL="857250" lvl="1" indent="-514350">
              <a:lnSpc>
                <a:spcPct val="130000"/>
              </a:lnSpc>
            </a:pPr>
            <a:r>
              <a:rPr lang="en-US" altLang="ko-KR">
                <a:ea typeface="나눔스퀘어" panose="020B0600000101010101" pitchFamily="50" charset="-127"/>
              </a:rPr>
              <a:t>Generate </a:t>
            </a:r>
            <a:r>
              <a:rPr lang="en-US" altLang="ko-KR" dirty="0">
                <a:ea typeface="나눔스퀘어" panose="020B0600000101010101" pitchFamily="50" charset="-127"/>
              </a:rPr>
              <a:t>test inputs to detect bugs </a:t>
            </a:r>
          </a:p>
          <a:p>
            <a:pPr marL="85725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Localize detected faults</a:t>
            </a:r>
          </a:p>
          <a:p>
            <a:pPr marL="857250" lvl="1" indent="-514350">
              <a:lnSpc>
                <a:spcPct val="130000"/>
              </a:lnSpc>
            </a:pPr>
            <a:r>
              <a:rPr lang="en-US" altLang="ko-KR" dirty="0">
                <a:ea typeface="나눔스퀘어" panose="020B0600000101010101" pitchFamily="50" charset="-127"/>
              </a:rPr>
              <a:t>Repairing the fault with patches</a:t>
            </a:r>
          </a:p>
          <a:p>
            <a:pPr marL="514350" indent="-514350">
              <a:lnSpc>
                <a:spcPct val="130000"/>
              </a:lnSpc>
              <a:buFontTx/>
              <a:buAutoNum type="arabicPeriod"/>
            </a:pPr>
            <a:r>
              <a:rPr lang="en-US" altLang="ko-KR" sz="2400" b="1" dirty="0">
                <a:solidFill>
                  <a:srgbClr val="00B050"/>
                </a:solidFill>
                <a:ea typeface="나눔스퀘어" panose="020B0600000101010101" pitchFamily="50" charset="-127"/>
              </a:rPr>
              <a:t>Formal verification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Starting from rigourous modeling of SW</a:t>
            </a:r>
          </a:p>
          <a:p>
            <a:pPr marL="914400" lvl="1" indent="-514350">
              <a:lnSpc>
                <a:spcPct val="130000"/>
              </a:lnSpc>
            </a:pPr>
            <a:r>
              <a:rPr lang="en-US" altLang="ko-KR" b="1">
                <a:solidFill>
                  <a:srgbClr val="00B050"/>
                </a:solidFill>
                <a:ea typeface="나눔스퀘어" panose="020B0600000101010101" pitchFamily="50" charset="-127"/>
              </a:rPr>
              <a:t>Guarantee </a:t>
            </a:r>
            <a:r>
              <a:rPr lang="en-US" altLang="ko-KR" b="1" dirty="0">
                <a:solidFill>
                  <a:srgbClr val="00B050"/>
                </a:solidFill>
                <a:ea typeface="나눔스퀘어" panose="020B0600000101010101" pitchFamily="50" charset="-127"/>
              </a:rPr>
              <a:t>the absence of bugs</a:t>
            </a:r>
            <a:endParaRPr lang="ko-KR" altLang="en-US" b="1" dirty="0">
              <a:solidFill>
                <a:srgbClr val="00B050"/>
              </a:solidFill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9875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614" y="4489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Significance</a:t>
            </a:r>
            <a:r>
              <a:rPr lang="ko-KR" altLang="en-US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of Formal SW Modeling and Verification</a:t>
            </a:r>
            <a:endParaRPr lang="ko-KR" alt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1430" y="977609"/>
            <a:ext cx="11616267" cy="487958"/>
          </a:xfrm>
          <a:noFill/>
        </p:spPr>
        <p:txBody>
          <a:bodyPr/>
          <a:lstStyle/>
          <a:p>
            <a:r>
              <a:rPr lang="en-US" altLang="ko-KR" dirty="0"/>
              <a:t>Software has become more ubiquitous and more complex at the same time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5241" y="1531299"/>
            <a:ext cx="545354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u="sng" dirty="0"/>
              <a:t>Human resources</a:t>
            </a:r>
            <a:r>
              <a:rPr lang="en-US" altLang="ko-KR" sz="2000" dirty="0"/>
              <a:t> are becoming </a:t>
            </a:r>
            <a:r>
              <a:rPr lang="en-US" altLang="ko-KR" sz="2000" b="1" u="sng" dirty="0">
                <a:solidFill>
                  <a:srgbClr val="FF0000"/>
                </a:solidFill>
              </a:rPr>
              <a:t>less reliable and more expensive</a:t>
            </a:r>
            <a:r>
              <a:rPr lang="en-US" altLang="ko-KR" sz="2000" dirty="0"/>
              <a:t> for highly complex software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478651" y="1522510"/>
            <a:ext cx="671334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u="sng" dirty="0"/>
              <a:t>Computing resources</a:t>
            </a:r>
            <a:r>
              <a:rPr lang="en-US" altLang="ko-KR" sz="2400" dirty="0"/>
              <a:t> </a:t>
            </a:r>
            <a:r>
              <a:rPr lang="en-US" altLang="ko-KR" sz="2000" dirty="0"/>
              <a:t>are becoming </a:t>
            </a:r>
            <a:r>
              <a:rPr lang="en-US" altLang="ko-KR" sz="2000" b="1" u="sng" dirty="0">
                <a:solidFill>
                  <a:srgbClr val="0000FF"/>
                </a:solidFill>
              </a:rPr>
              <a:t>ubiquitous and cheap</a:t>
            </a:r>
          </a:p>
          <a:p>
            <a:pPr marL="0" lvl="1"/>
            <a:r>
              <a:rPr lang="en-US" altLang="ko-KR" sz="2000" dirty="0"/>
              <a:t>Amazon AWS price: you can use thousands of CPUs @ 0.03$/</a:t>
            </a:r>
            <a:r>
              <a:rPr lang="en-US" altLang="ko-KR" sz="2000" dirty="0" err="1"/>
              <a:t>hr</a:t>
            </a:r>
            <a:r>
              <a:rPr lang="en-US" altLang="ko-KR" sz="2000" dirty="0"/>
              <a:t> for 2.5Ghz Quad-core CPU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554285" y="5097767"/>
            <a:ext cx="11131551" cy="9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4625" indent="-174625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8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360363" indent="-184150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U Passata" pitchFamily="34" charset="0"/>
              <a:buChar char="›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44513" indent="-182563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711200" indent="-16510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953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13525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6pPr>
            <a:lvl7pPr marL="18097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7pPr>
            <a:lvl8pPr marL="22669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8pPr>
            <a:lvl9pPr marL="272415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U Passata" pitchFamily="34" charset="0"/>
              <a:buChar char="›"/>
              <a:defRPr sz="1200">
                <a:solidFill>
                  <a:schemeClr val="bg2"/>
                </a:solidFill>
                <a:latin typeface="+mn-lt"/>
              </a:defRPr>
            </a:lvl9pPr>
          </a:lstStyle>
          <a:p>
            <a:pPr latinLnBrk="0"/>
            <a:r>
              <a:rPr lang="en-US" altLang="ko-KR" kern="0" dirty="0"/>
              <a:t>To-do: </a:t>
            </a:r>
            <a:r>
              <a:rPr lang="en-US" altLang="ko-KR" kern="0"/>
              <a:t>Develop </a:t>
            </a:r>
            <a:r>
              <a:rPr lang="en-US" altLang="ko-KR" sz="3200" b="1" kern="0"/>
              <a:t>scientific SW modeling and verification tools</a:t>
            </a:r>
            <a:r>
              <a:rPr lang="en-US" altLang="ko-KR" kern="0"/>
              <a:t> </a:t>
            </a:r>
            <a:br>
              <a:rPr lang="en-US" altLang="ko-KR" kern="0"/>
            </a:br>
            <a:r>
              <a:rPr lang="en-US" altLang="ko-KR" kern="0"/>
              <a:t>to </a:t>
            </a:r>
            <a:r>
              <a:rPr lang="en-US" altLang="ko-KR" kern="0" dirty="0"/>
              <a:t>utilize computing resource effectively and efficiently</a:t>
            </a:r>
            <a:endParaRPr lang="ko-KR" altLang="en-US" kern="0" dirty="0"/>
          </a:p>
        </p:txBody>
      </p:sp>
      <p:pic>
        <p:nvPicPr>
          <p:cNvPr id="8" name="Picture 2" descr="http://bacikgroup.com/wp-content/uploads/2013/11/server-farm-shot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"/>
          <a:stretch/>
        </p:blipFill>
        <p:spPr bwMode="auto">
          <a:xfrm>
            <a:off x="6236875" y="2535269"/>
            <a:ext cx="3745325" cy="23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910" y="2412903"/>
            <a:ext cx="2738192" cy="2434834"/>
          </a:xfrm>
          <a:prstGeom prst="rect">
            <a:avLst/>
          </a:prstGeom>
        </p:spPr>
      </p:pic>
      <p:pic>
        <p:nvPicPr>
          <p:cNvPr id="2052" name="Picture 4" descr="해 이미지, 태양그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499" y="2412903"/>
            <a:ext cx="1133819" cy="113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바람 일러스트 PNG, AI 무료 다운로드 (2020년) - 리틀딥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358" y="3470115"/>
            <a:ext cx="1216099" cy="121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2977402" y="5092708"/>
            <a:ext cx="7734141" cy="553998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U Passata" pitchFamily="34" charset="0"/>
              <a:buNone/>
              <a:tabLst/>
            </a:pPr>
            <a:endParaRPr kumimoji="0" lang="ko-KR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91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6"/>
          <p:cNvGrpSpPr>
            <a:grpSpLocks/>
          </p:cNvGrpSpPr>
          <p:nvPr/>
        </p:nvGrpSpPr>
        <p:grpSpPr bwMode="auto">
          <a:xfrm>
            <a:off x="2298917" y="1155365"/>
            <a:ext cx="7525779" cy="5069864"/>
            <a:chOff x="672" y="1296"/>
            <a:chExt cx="4416" cy="2448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672" y="3744"/>
              <a:ext cx="44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V="1">
              <a:off x="672" y="1296"/>
              <a:ext cx="0" cy="24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1061012" y="1285577"/>
            <a:ext cx="1191352" cy="64633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</a:t>
            </a:r>
            <a:b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Reliability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7905551" y="6310009"/>
            <a:ext cx="2024061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latinLnBrk="1"/>
            <a:r>
              <a:rPr lang="en-US" altLang="ko-KR" b="1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SW Analysis Cost</a:t>
            </a:r>
            <a:endParaRPr lang="en-US" altLang="ko-KR" b="1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18986CA6-82AB-45C9-B2EF-44B4CE5F8093}"/>
              </a:ext>
            </a:extLst>
          </p:cNvPr>
          <p:cNvSpPr txBox="1">
            <a:spLocks noChangeArrowheads="1"/>
          </p:cNvSpPr>
          <p:nvPr/>
        </p:nvSpPr>
        <p:spPr>
          <a:xfrm>
            <a:off x="532562" y="467380"/>
            <a:ext cx="11087098" cy="560387"/>
          </a:xfrm>
          <a:prstGeom prst="rect">
            <a:avLst/>
          </a:prstGeom>
          <a:effectLst>
            <a:outerShdw blurRad="88900" dist="38100" dir="2700000" algn="t" rotWithShape="0">
              <a:prstClr val="black">
                <a:alpha val="80000"/>
              </a:prstClr>
            </a:outerShdw>
          </a:effectLst>
        </p:spPr>
        <p:txBody>
          <a:bodyPr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Various SW Analysis Techniques w/ Different Cost and Effectiveness</a:t>
            </a:r>
            <a:endParaRPr lang="en-US" altLang="ko-KR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6BFED9-A660-4ACF-92C8-7CC116787E2B}"/>
              </a:ext>
            </a:extLst>
          </p:cNvPr>
          <p:cNvSpPr/>
          <p:nvPr/>
        </p:nvSpPr>
        <p:spPr>
          <a:xfrm>
            <a:off x="2477403" y="3915516"/>
            <a:ext cx="3723541" cy="2224934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0CBC7CF-0FB3-4633-AD99-516DB887DF26}"/>
              </a:ext>
            </a:extLst>
          </p:cNvPr>
          <p:cNvSpPr/>
          <p:nvPr/>
        </p:nvSpPr>
        <p:spPr>
          <a:xfrm>
            <a:off x="5968511" y="1285577"/>
            <a:ext cx="3723541" cy="275302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2F79EF0-C11C-4F98-88D4-E51102111B2B}"/>
              </a:ext>
            </a:extLst>
          </p:cNvPr>
          <p:cNvSpPr/>
          <p:nvPr/>
        </p:nvSpPr>
        <p:spPr>
          <a:xfrm>
            <a:off x="2517456" y="5529867"/>
            <a:ext cx="1181100" cy="565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Rand. </a:t>
            </a:r>
            <a:b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14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14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46FBB512-CCC2-40F7-A5EE-898C9FC935E3}"/>
              </a:ext>
            </a:extLst>
          </p:cNvPr>
          <p:cNvSpPr/>
          <p:nvPr/>
        </p:nvSpPr>
        <p:spPr>
          <a:xfrm>
            <a:off x="3108006" y="5051975"/>
            <a:ext cx="1662480" cy="5651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Req. based</a:t>
            </a:r>
            <a:b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5D575E8-1F1C-4CA0-9338-3B8D582B9E57}"/>
              </a:ext>
            </a:extLst>
          </p:cNvPr>
          <p:cNvSpPr/>
          <p:nvPr/>
        </p:nvSpPr>
        <p:spPr>
          <a:xfrm>
            <a:off x="4964109" y="3958054"/>
            <a:ext cx="1208384" cy="6199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6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Equiv. Partition. Testing </a:t>
            </a:r>
            <a:endParaRPr lang="ko-KR" altLang="en-US" sz="16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B12A761-8E68-42EA-AF54-E3026B4ABCF3}"/>
              </a:ext>
            </a:extLst>
          </p:cNvPr>
          <p:cNvSpPr/>
          <p:nvPr/>
        </p:nvSpPr>
        <p:spPr>
          <a:xfrm>
            <a:off x="4058588" y="4528650"/>
            <a:ext cx="1533159" cy="56515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T-way</a:t>
            </a:r>
            <a:r>
              <a:rPr lang="ko-KR" altLang="en-US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6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26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50332554-85A6-4EA0-B998-E15FE407EC65}"/>
              </a:ext>
            </a:extLst>
          </p:cNvPr>
          <p:cNvSpPr/>
          <p:nvPr/>
        </p:nvSpPr>
        <p:spPr>
          <a:xfrm>
            <a:off x="6076111" y="3429001"/>
            <a:ext cx="1100784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400" baseline="-250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Stmt. Testing</a:t>
            </a:r>
            <a:endParaRPr lang="ko-KR" altLang="en-US" sz="2400" baseline="-250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E62E63C-B20F-431D-BB44-746DC95F07DA}"/>
              </a:ext>
            </a:extLst>
          </p:cNvPr>
          <p:cNvSpPr/>
          <p:nvPr/>
        </p:nvSpPr>
        <p:spPr>
          <a:xfrm>
            <a:off x="6693283" y="2912140"/>
            <a:ext cx="1182427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Branch Testing</a:t>
            </a:r>
            <a:endParaRPr lang="ko-KR" altLang="en-US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F6DE4E4-378A-4977-A024-265ABDF11004}"/>
              </a:ext>
            </a:extLst>
          </p:cNvPr>
          <p:cNvSpPr/>
          <p:nvPr/>
        </p:nvSpPr>
        <p:spPr>
          <a:xfrm>
            <a:off x="8546807" y="1394858"/>
            <a:ext cx="1055963" cy="49375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en-US" altLang="ko-KR" sz="2000" baseline="-25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 Checking</a:t>
            </a:r>
            <a:endParaRPr lang="ko-KR" altLang="en-US" sz="2000" baseline="-250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B38ED-C18E-450B-9C61-B3C26E42F5AB}"/>
              </a:ext>
            </a:extLst>
          </p:cNvPr>
          <p:cNvSpPr txBox="1"/>
          <p:nvPr/>
        </p:nvSpPr>
        <p:spPr>
          <a:xfrm>
            <a:off x="3202370" y="3543288"/>
            <a:ext cx="17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C000"/>
                </a:solidFill>
              </a:rPr>
              <a:t>Blackbox Testing</a:t>
            </a:r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D2AE87-9D27-4C15-B019-822AF033BF5D}"/>
              </a:ext>
            </a:extLst>
          </p:cNvPr>
          <p:cNvSpPr txBox="1"/>
          <p:nvPr/>
        </p:nvSpPr>
        <p:spPr>
          <a:xfrm>
            <a:off x="6663444" y="841226"/>
            <a:ext cx="241134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aseline="-25000">
                <a:solidFill>
                  <a:srgbClr val="00B050"/>
                </a:solidFill>
              </a:rPr>
              <a:t>Whitebox Testing</a:t>
            </a:r>
            <a:endParaRPr lang="ko-KR" altLang="en-US" sz="2800" baseline="-25000">
              <a:solidFill>
                <a:srgbClr val="00B05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F3A9DD-7BB2-48B1-98A0-DC623ED93984}"/>
              </a:ext>
            </a:extLst>
          </p:cNvPr>
          <p:cNvSpPr txBox="1"/>
          <p:nvPr/>
        </p:nvSpPr>
        <p:spPr>
          <a:xfrm>
            <a:off x="6974425" y="4926094"/>
            <a:ext cx="24538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테스팅 국어 사전 </a:t>
            </a:r>
            <a:br>
              <a:rPr lang="en-US" altLang="ko-KR" i="1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ko-KR" altLang="en-US" i="1"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http://dic.sten.or.kr/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B4B907DF-8DC6-4E90-8BEF-CB4A136C14D1}"/>
              </a:ext>
            </a:extLst>
          </p:cNvPr>
          <p:cNvSpPr/>
          <p:nvPr/>
        </p:nvSpPr>
        <p:spPr>
          <a:xfrm>
            <a:off x="7417660" y="2410485"/>
            <a:ext cx="1462450" cy="529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30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Search-based Testing</a:t>
            </a:r>
            <a:endParaRPr lang="ko-KR" altLang="en-US" sz="130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069041C-FC81-C7CC-79C2-4CF716DB1F84}"/>
              </a:ext>
            </a:extLst>
          </p:cNvPr>
          <p:cNvSpPr/>
          <p:nvPr/>
        </p:nvSpPr>
        <p:spPr>
          <a:xfrm>
            <a:off x="7877804" y="1903068"/>
            <a:ext cx="1462450" cy="5290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Concolic</a:t>
            </a:r>
            <a:r>
              <a:rPr lang="ko-KR" altLang="en-US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6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Testing</a:t>
            </a:r>
            <a:endParaRPr lang="ko-KR" altLang="en-US" sz="160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737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7584</TotalTime>
  <Words>1259</Words>
  <Application>Microsoft Office PowerPoint</Application>
  <PresentationFormat>와이드스크린</PresentationFormat>
  <Paragraphs>152</Paragraphs>
  <Slides>15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6" baseType="lpstr">
      <vt:lpstr>Calibri Light</vt:lpstr>
      <vt:lpstr>나눔스퀘어 Bold</vt:lpstr>
      <vt:lpstr>HY헤드라인M</vt:lpstr>
      <vt:lpstr>AU Passata</vt:lpstr>
      <vt:lpstr>나눔바른고딕</vt:lpstr>
      <vt:lpstr>나눔스퀘어</vt:lpstr>
      <vt:lpstr>휴먼모음T</vt:lpstr>
      <vt:lpstr>Calibri</vt:lpstr>
      <vt:lpstr>Arial</vt:lpstr>
      <vt:lpstr>맑은 고딕</vt:lpstr>
      <vt:lpstr>Office 테마</vt:lpstr>
      <vt:lpstr>PowerPoint 프레젠테이션</vt:lpstr>
      <vt:lpstr>Software Testing Verification (SWTV) Group</vt:lpstr>
      <vt:lpstr>PowerPoint 프레젠테이션</vt:lpstr>
      <vt:lpstr>Social and Economic Loss due to High Complexity of SW</vt:lpstr>
      <vt:lpstr>Boieng 737 MAX Crash due to SW Bugs</vt:lpstr>
      <vt:lpstr>Size and Complexity of Modern SW</vt:lpstr>
      <vt:lpstr>How to Improve the Quality of SW</vt:lpstr>
      <vt:lpstr>Significance of Formal SW Modeling and Verification</vt:lpstr>
      <vt:lpstr>PowerPoint 프레젠테이션</vt:lpstr>
      <vt:lpstr>Roadmap for Improving Quality of SW Product and Service </vt:lpstr>
      <vt:lpstr>Model Checking of Samsung OneNAND Unified Storage Platform (USP)</vt:lpstr>
      <vt:lpstr>SAT-based Model Checking of Samsung OneNAND USP</vt:lpstr>
      <vt:lpstr>Path-based Model Checking (a.k.a. Concolic Testing) Project w/ Samsung DMC</vt:lpstr>
      <vt:lpstr>Successful Industrial Case: Concolic Testing Automotive SW</vt:lpstr>
      <vt:lpstr>Final Remarks  </vt:lpstr>
    </vt:vector>
  </TitlesOfParts>
  <Company>HMGC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Yunho</dc:creator>
  <cp:lastModifiedBy>vpluslab1</cp:lastModifiedBy>
  <cp:revision>472</cp:revision>
  <cp:lastPrinted>2022-08-30T05:11:39Z</cp:lastPrinted>
  <dcterms:created xsi:type="dcterms:W3CDTF">2019-11-07T02:11:53Z</dcterms:created>
  <dcterms:modified xsi:type="dcterms:W3CDTF">2023-08-28T01:52:37Z</dcterms:modified>
</cp:coreProperties>
</file>